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2"/>
  </p:sldMasterIdLst>
  <p:notesMasterIdLst>
    <p:notesMasterId r:id="rId12"/>
  </p:notesMasterIdLst>
  <p:sldIdLst>
    <p:sldId id="278" r:id="rId3"/>
    <p:sldId id="285" r:id="rId4"/>
    <p:sldId id="286" r:id="rId5"/>
    <p:sldId id="287" r:id="rId6"/>
    <p:sldId id="257" r:id="rId7"/>
    <p:sldId id="288" r:id="rId8"/>
    <p:sldId id="289" r:id="rId9"/>
    <p:sldId id="290" r:id="rId10"/>
    <p:sldId id="279" r:id="rId11"/>
  </p:sldIdLst>
  <p:sldSz cx="12192000" cy="6858000"/>
  <p:notesSz cx="6858000" cy="9144000"/>
  <p:custDataLst>
    <p:tags r:id="rId1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355"/>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showGuides="1">
      <p:cViewPr varScale="1">
        <p:scale>
          <a:sx n="86" d="100"/>
          <a:sy n="86" d="100"/>
        </p:scale>
        <p:origin x="562" y="62"/>
      </p:cViewPr>
      <p:guideLst>
        <p:guide orient="horz" pos="2183"/>
        <p:guide pos="384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ags" Target="tags/tag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90637D-C6EE-4A2E-B517-05F38A99B3F2}" type="datetimeFigureOut">
              <a:rPr lang="zh-CN" altLang="en-US" smtClean="0"/>
              <a:t>2021/11/29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DA4347-9214-47BC-B481-67F599E96FB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DA4347-9214-47BC-B481-67F599E96FB1}"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DA4347-9214-47BC-B481-67F599E96FB1}" type="slidenum">
              <a:rPr lang="zh-CN" altLang="en-US" smtClean="0"/>
              <a:t>2</a:t>
            </a:fld>
            <a:endParaRPr lang="zh-CN" altLang="en-US"/>
          </a:p>
        </p:txBody>
      </p:sp>
    </p:spTree>
    <p:extLst>
      <p:ext uri="{BB962C8B-B14F-4D97-AF65-F5344CB8AC3E}">
        <p14:creationId xmlns:p14="http://schemas.microsoft.com/office/powerpoint/2010/main" val="228556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DA4347-9214-47BC-B481-67F599E96FB1}" type="slidenum">
              <a:rPr lang="zh-CN" altLang="en-US" smtClean="0"/>
              <a:t>3</a:t>
            </a:fld>
            <a:endParaRPr lang="zh-CN" altLang="en-US"/>
          </a:p>
        </p:txBody>
      </p:sp>
    </p:spTree>
    <p:extLst>
      <p:ext uri="{BB962C8B-B14F-4D97-AF65-F5344CB8AC3E}">
        <p14:creationId xmlns:p14="http://schemas.microsoft.com/office/powerpoint/2010/main" val="650293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7DA4347-9214-47BC-B481-67F599E96FB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076941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DA4347-9214-47BC-B481-67F599E96FB1}"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7DA4347-9214-47BC-B481-67F599E96FB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771632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DA4347-9214-47BC-B481-67F599E96FB1}" type="slidenum">
              <a:rPr lang="zh-CN" altLang="en-US" smtClean="0"/>
              <a:t>7</a:t>
            </a:fld>
            <a:endParaRPr lang="zh-CN" altLang="en-US"/>
          </a:p>
        </p:txBody>
      </p:sp>
    </p:spTree>
    <p:extLst>
      <p:ext uri="{BB962C8B-B14F-4D97-AF65-F5344CB8AC3E}">
        <p14:creationId xmlns:p14="http://schemas.microsoft.com/office/powerpoint/2010/main" val="2705385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7DA4347-9214-47BC-B481-67F599E96FB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548944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DA4347-9214-47BC-B481-67F599E96FB1}"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6667C4D-E2AF-4E29-95B1-C1B724B69E93}" type="datetimeFigureOut">
              <a:rPr lang="zh-CN" altLang="en-US" smtClean="0"/>
              <a:t>2021/11/29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777FF6F-838F-46DA-88A3-5941D63FF07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6667C4D-E2AF-4E29-95B1-C1B724B69E93}" type="datetimeFigureOut">
              <a:rPr lang="zh-CN" altLang="en-US" smtClean="0"/>
              <a:t>2021/11/29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777FF6F-838F-46DA-88A3-5941D63FF074}" type="slidenum">
              <a:rPr lang="zh-CN" altLang="en-US" smtClean="0"/>
              <a:t>‹#›</a:t>
            </a:fld>
            <a:endParaRPr lang="zh-CN" altLang="en-US"/>
          </a:p>
        </p:txBody>
      </p:sp>
      <p:sp>
        <p:nvSpPr>
          <p:cNvPr id="7" name="矩形 6"/>
          <p:cNvSpPr/>
          <p:nvPr userDrawn="1"/>
        </p:nvSpPr>
        <p:spPr>
          <a:xfrm>
            <a:off x="8706228" y="6431125"/>
            <a:ext cx="775136" cy="246221"/>
          </a:xfrm>
          <a:prstGeom prst="rect">
            <a:avLst/>
          </a:prstGeom>
        </p:spPr>
        <p:txBody>
          <a:bodyPr wrap="square">
            <a:spAutoFit/>
          </a:bodyPr>
          <a:lstStyle/>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p>
          <a:p>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素材下载：</a:t>
            </a:r>
            <a:r>
              <a:rPr lang="en-US" altLang="zh-CN" sz="100" dirty="0">
                <a:solidFill>
                  <a:prstClr val="white"/>
                </a:solidFill>
                <a:latin typeface="Calibri" panose="020F0502020204030204"/>
                <a:ea typeface="宋体" panose="02010600030101010101" pitchFamily="2" charset="-122"/>
              </a:rPr>
              <a:t>www.1ppt.com/sucai/</a:t>
            </a:r>
          </a:p>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图表下载：</a:t>
            </a:r>
            <a:r>
              <a:rPr lang="en-US" altLang="zh-CN" sz="100" dirty="0">
                <a:solidFill>
                  <a:prstClr val="white"/>
                </a:solidFill>
                <a:latin typeface="Calibri" panose="020F0502020204030204"/>
                <a:ea typeface="宋体" panose="02010600030101010101" pitchFamily="2" charset="-122"/>
              </a:rPr>
              <a:t>www.1ppt.com/tubiao/      </a:t>
            </a:r>
          </a:p>
          <a:p>
            <a:r>
              <a:rPr lang="zh-CN" altLang="en-US" sz="100" dirty="0">
                <a:solidFill>
                  <a:prstClr val="white"/>
                </a:solidFill>
                <a:latin typeface="Calibri" panose="020F0502020204030204"/>
                <a:ea typeface="宋体" panose="02010600030101010101" pitchFamily="2" charset="-122"/>
              </a:rPr>
              <a:t>优秀</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p>
          <a:p>
            <a:r>
              <a:rPr lang="en-US" altLang="zh-CN" sz="100" dirty="0">
                <a:solidFill>
                  <a:prstClr val="white"/>
                </a:solidFill>
                <a:latin typeface="Calibri" panose="020F0502020204030204"/>
                <a:ea typeface="宋体" panose="02010600030101010101" pitchFamily="2" charset="-122"/>
              </a:rPr>
              <a:t>Word</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www.1ppt.com/word/              Excel</a:t>
            </a:r>
            <a:r>
              <a:rPr lang="zh-CN" altLang="en-US" sz="100" dirty="0">
                <a:solidFill>
                  <a:prstClr val="white"/>
                </a:solidFill>
                <a:latin typeface="Calibri" panose="020F0502020204030204"/>
                <a:ea typeface="宋体" panose="02010600030101010101" pitchFamily="2" charset="-122"/>
              </a:rPr>
              <a:t>教程：</a:t>
            </a:r>
            <a:r>
              <a:rPr lang="en-US" altLang="zh-CN" sz="100" dirty="0">
                <a:solidFill>
                  <a:prstClr val="white"/>
                </a:solidFill>
                <a:latin typeface="Calibri" panose="020F0502020204030204"/>
                <a:ea typeface="宋体" panose="02010600030101010101" pitchFamily="2" charset="-122"/>
              </a:rPr>
              <a:t>www.1ppt.com/excel/  </a:t>
            </a:r>
          </a:p>
          <a:p>
            <a:r>
              <a:rPr lang="zh-CN" altLang="en-US" sz="100" dirty="0">
                <a:solidFill>
                  <a:prstClr val="white"/>
                </a:solidFill>
                <a:latin typeface="Calibri" panose="020F0502020204030204"/>
                <a:ea typeface="宋体" panose="02010600030101010101" pitchFamily="2" charset="-122"/>
              </a:rPr>
              <a:t>资料下载：</a:t>
            </a:r>
            <a:r>
              <a:rPr lang="en-US" altLang="zh-CN" sz="100" dirty="0">
                <a:solidFill>
                  <a:prstClr val="white"/>
                </a:solidFill>
                <a:latin typeface="Calibri" panose="020F0502020204030204"/>
                <a:ea typeface="宋体" panose="02010600030101010101" pitchFamily="2" charset="-122"/>
              </a:rPr>
              <a:t>www.1ppt.com/ziliao/                PPT</a:t>
            </a:r>
            <a:r>
              <a:rPr lang="zh-CN" altLang="en-US" sz="100" dirty="0">
                <a:solidFill>
                  <a:prstClr val="white"/>
                </a:solidFill>
                <a:latin typeface="Calibri" panose="020F0502020204030204"/>
                <a:ea typeface="宋体" panose="02010600030101010101" pitchFamily="2" charset="-122"/>
              </a:rPr>
              <a:t>课件下载：</a:t>
            </a:r>
            <a:r>
              <a:rPr lang="en-US" altLang="zh-CN" sz="100" dirty="0">
                <a:solidFill>
                  <a:prstClr val="white"/>
                </a:solidFill>
                <a:latin typeface="Calibri" panose="020F0502020204030204"/>
                <a:ea typeface="宋体" panose="02010600030101010101" pitchFamily="2" charset="-122"/>
              </a:rPr>
              <a:t>www.1ppt.com/kejian/ </a:t>
            </a:r>
          </a:p>
          <a:p>
            <a:r>
              <a:rPr lang="zh-CN" altLang="en-US" sz="100" dirty="0">
                <a:solidFill>
                  <a:prstClr val="white"/>
                </a:solidFill>
                <a:latin typeface="Calibri" panose="020F0502020204030204"/>
                <a:ea typeface="宋体" panose="02010600030101010101" pitchFamily="2" charset="-122"/>
              </a:rPr>
              <a:t>范文下载：</a:t>
            </a:r>
            <a:r>
              <a:rPr lang="en-US" altLang="zh-CN" sz="100" dirty="0">
                <a:solidFill>
                  <a:prstClr val="white"/>
                </a:solidFill>
                <a:latin typeface="Calibri" panose="020F0502020204030204"/>
                <a:ea typeface="宋体" panose="02010600030101010101" pitchFamily="2" charset="-122"/>
              </a:rPr>
              <a:t>www.1ppt.com/fanwen/             </a:t>
            </a:r>
            <a:r>
              <a:rPr lang="zh-CN" altLang="en-US" sz="100" dirty="0">
                <a:solidFill>
                  <a:prstClr val="white"/>
                </a:solidFill>
                <a:latin typeface="Calibri" panose="020F0502020204030204"/>
                <a:ea typeface="宋体" panose="02010600030101010101" pitchFamily="2" charset="-122"/>
              </a:rPr>
              <a:t>试卷下载：</a:t>
            </a:r>
            <a:r>
              <a:rPr lang="en-US" altLang="zh-CN" sz="100" dirty="0">
                <a:solidFill>
                  <a:prstClr val="white"/>
                </a:solidFill>
                <a:latin typeface="Calibri" panose="020F0502020204030204"/>
                <a:ea typeface="宋体" panose="02010600030101010101" pitchFamily="2" charset="-122"/>
              </a:rPr>
              <a:t>www.1ppt.com/shiti/  </a:t>
            </a:r>
          </a:p>
          <a:p>
            <a:r>
              <a:rPr lang="zh-CN" altLang="en-US" sz="100" dirty="0">
                <a:solidFill>
                  <a:prstClr val="white"/>
                </a:solidFill>
                <a:latin typeface="Calibri" panose="020F0502020204030204"/>
                <a:ea typeface="宋体" panose="02010600030101010101" pitchFamily="2" charset="-122"/>
              </a:rPr>
              <a:t>教案下载：</a:t>
            </a:r>
            <a:r>
              <a:rPr lang="en-US" altLang="zh-CN" sz="100" dirty="0">
                <a:solidFill>
                  <a:prstClr val="white"/>
                </a:solidFill>
                <a:latin typeface="Calibri" panose="020F0502020204030204"/>
                <a:ea typeface="宋体" panose="02010600030101010101" pitchFamily="2" charset="-122"/>
              </a:rPr>
              <a:t>www.1ppt.com/jiaoan/        </a:t>
            </a:r>
          </a:p>
          <a:p>
            <a:r>
              <a:rPr lang="zh-CN" altLang="en-US" sz="100" dirty="0">
                <a:solidFill>
                  <a:prstClr val="white"/>
                </a:solidFill>
                <a:latin typeface="Calibri" panose="020F0502020204030204"/>
                <a:ea typeface="宋体" panose="02010600030101010101" pitchFamily="2" charset="-122"/>
              </a:rPr>
              <a:t>字体下载：</a:t>
            </a:r>
            <a:r>
              <a:rPr lang="en-US" altLang="zh-CN" sz="100" dirty="0">
                <a:solidFill>
                  <a:prstClr val="white"/>
                </a:solidFill>
                <a:latin typeface="Calibri" panose="020F0502020204030204"/>
                <a:ea typeface="宋体" panose="02010600030101010101" pitchFamily="2" charset="-122"/>
              </a:rPr>
              <a:t>www.1ppt.com/ziti/</a:t>
            </a:r>
          </a:p>
          <a:p>
            <a:r>
              <a:rPr lang="en-US" altLang="zh-CN" sz="100" dirty="0">
                <a:solidFill>
                  <a:prstClr val="white"/>
                </a:solidFill>
                <a:latin typeface="Calibri" panose="020F0502020204030204"/>
                <a:ea typeface="宋体" panose="02010600030101010101" pitchFamily="2" charset="-122"/>
              </a:rPr>
              <a:t> </a:t>
            </a:r>
            <a:endParaRPr lang="zh-CN" altLang="en-US" sz="100" dirty="0">
              <a:solidFill>
                <a:prstClr val="white"/>
              </a:solidFill>
              <a:latin typeface="Calibri" panose="020F0502020204030204"/>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6667C4D-E2AF-4E29-95B1-C1B724B69E93}"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t>2021/11/29</a:t>
            </a:fld>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777FF6F-838F-46DA-88A3-5941D63FF074}"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667C4D-E2AF-4E29-95B1-C1B724B69E93}" type="datetimeFigureOut">
              <a:rPr lang="zh-CN" altLang="en-US" smtClean="0"/>
              <a:t>2021/11/29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77FF6F-838F-46DA-88A3-5941D63FF07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667C4D-E2AF-4E29-95B1-C1B724B69E93}" type="datetimeFigureOut">
              <a:rPr lang="zh-CN" altLang="en-US" smtClean="0"/>
              <a:t>2021/11/29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77FF6F-838F-46DA-88A3-5941D63FF07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2" r:id="rId1"/>
  </p:sldLayoutIdLst>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tags" Target="../tags/tag4.xml"/><Relationship Id="rId7" Type="http://schemas.openxmlformats.org/officeDocument/2006/relationships/image" Target="../media/image4.jp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4.xml"/><Relationship Id="rId5" Type="http://schemas.openxmlformats.org/officeDocument/2006/relationships/slideLayout" Target="../slideLayouts/slideLayout3.xml"/><Relationship Id="rId10" Type="http://schemas.openxmlformats.org/officeDocument/2006/relationships/image" Target="../media/image7.png"/><Relationship Id="rId4" Type="http://schemas.openxmlformats.org/officeDocument/2006/relationships/tags" Target="../tags/tag5.xml"/><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tags" Target="../tags/tag8.xml"/><Relationship Id="rId7" Type="http://schemas.openxmlformats.org/officeDocument/2006/relationships/image" Target="../media/image3.jp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notesSlide" Target="../notesSlides/notesSlide6.xml"/><Relationship Id="rId5" Type="http://schemas.openxmlformats.org/officeDocument/2006/relationships/slideLayout" Target="../slideLayouts/slideLayout3.xml"/><Relationship Id="rId10" Type="http://schemas.openxmlformats.org/officeDocument/2006/relationships/image" Target="../media/image10.png"/><Relationship Id="rId4" Type="http://schemas.openxmlformats.org/officeDocument/2006/relationships/tags" Target="../tags/tag9.xml"/><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3.xml"/><Relationship Id="rId7" Type="http://schemas.openxmlformats.org/officeDocument/2006/relationships/image" Target="../media/image12.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5.jpeg"/><Relationship Id="rId5" Type="http://schemas.openxmlformats.org/officeDocument/2006/relationships/image" Target="../media/image3.jp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rcRect/>
          <a:stretch/>
        </p:blipFill>
        <p:spPr>
          <a:xfrm>
            <a:off x="417098" y="235242"/>
            <a:ext cx="11357805" cy="6387517"/>
          </a:xfrm>
          <a:prstGeom prst="rect">
            <a:avLst/>
          </a:prstGeom>
          <a:ln w="63500">
            <a:solidFill>
              <a:schemeClr val="bg1"/>
            </a:solidFill>
          </a:ln>
        </p:spPr>
      </p:pic>
      <p:sp>
        <p:nvSpPr>
          <p:cNvPr id="28" name="矩形 27"/>
          <p:cNvSpPr/>
          <p:nvPr/>
        </p:nvSpPr>
        <p:spPr>
          <a:xfrm>
            <a:off x="1764632" y="1026695"/>
            <a:ext cx="8871284" cy="3721768"/>
          </a:xfrm>
          <a:prstGeom prst="rect">
            <a:avLst/>
          </a:prstGeom>
          <a:solidFill>
            <a:schemeClr val="bg1">
              <a:alpha val="1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7"/>
          <p:cNvSpPr/>
          <p:nvPr/>
        </p:nvSpPr>
        <p:spPr>
          <a:xfrm>
            <a:off x="2476900" y="1700463"/>
            <a:ext cx="7251031" cy="1459832"/>
          </a:xfrm>
          <a:custGeom>
            <a:avLst/>
            <a:gdLst>
              <a:gd name="connsiteX0" fmla="*/ 0 w 7010400"/>
              <a:gd name="connsiteY0" fmla="*/ 0 h 1459832"/>
              <a:gd name="connsiteX1" fmla="*/ 7010400 w 7010400"/>
              <a:gd name="connsiteY1" fmla="*/ 0 h 1459832"/>
              <a:gd name="connsiteX2" fmla="*/ 7010400 w 7010400"/>
              <a:gd name="connsiteY2" fmla="*/ 1459832 h 1459832"/>
              <a:gd name="connsiteX3" fmla="*/ 0 w 7010400"/>
              <a:gd name="connsiteY3" fmla="*/ 1459832 h 1459832"/>
              <a:gd name="connsiteX4" fmla="*/ 0 w 7010400"/>
              <a:gd name="connsiteY4" fmla="*/ 0 h 1459832"/>
              <a:gd name="connsiteX0-1" fmla="*/ 240631 w 7010400"/>
              <a:gd name="connsiteY0-2" fmla="*/ 0 h 1459832"/>
              <a:gd name="connsiteX1-3" fmla="*/ 7010400 w 7010400"/>
              <a:gd name="connsiteY1-4" fmla="*/ 0 h 1459832"/>
              <a:gd name="connsiteX2-5" fmla="*/ 7010400 w 7010400"/>
              <a:gd name="connsiteY2-6" fmla="*/ 1459832 h 1459832"/>
              <a:gd name="connsiteX3-7" fmla="*/ 0 w 7010400"/>
              <a:gd name="connsiteY3-8" fmla="*/ 1459832 h 1459832"/>
              <a:gd name="connsiteX4-9" fmla="*/ 240631 w 7010400"/>
              <a:gd name="connsiteY4-10" fmla="*/ 0 h 1459832"/>
              <a:gd name="connsiteX0-11" fmla="*/ 240631 w 7251031"/>
              <a:gd name="connsiteY0-12" fmla="*/ 0 h 1459832"/>
              <a:gd name="connsiteX1-13" fmla="*/ 7251031 w 7251031"/>
              <a:gd name="connsiteY1-14" fmla="*/ 0 h 1459832"/>
              <a:gd name="connsiteX2-15" fmla="*/ 7010400 w 7251031"/>
              <a:gd name="connsiteY2-16" fmla="*/ 1459832 h 1459832"/>
              <a:gd name="connsiteX3-17" fmla="*/ 0 w 7251031"/>
              <a:gd name="connsiteY3-18" fmla="*/ 1459832 h 1459832"/>
              <a:gd name="connsiteX4-19" fmla="*/ 240631 w 7251031"/>
              <a:gd name="connsiteY4-20" fmla="*/ 0 h 145983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251031" h="1459832">
                <a:moveTo>
                  <a:pt x="240631" y="0"/>
                </a:moveTo>
                <a:lnTo>
                  <a:pt x="7251031" y="0"/>
                </a:lnTo>
                <a:lnTo>
                  <a:pt x="7010400" y="1459832"/>
                </a:lnTo>
                <a:lnTo>
                  <a:pt x="0" y="1459832"/>
                </a:lnTo>
                <a:lnTo>
                  <a:pt x="240631" y="0"/>
                </a:lnTo>
                <a:close/>
              </a:path>
            </a:pathLst>
          </a:custGeom>
          <a:solidFill>
            <a:schemeClr val="bg2">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2807369" y="2014881"/>
            <a:ext cx="6529137" cy="1446550"/>
          </a:xfrm>
          <a:prstGeom prst="rect">
            <a:avLst/>
          </a:prstGeom>
          <a:noFill/>
          <a:ln>
            <a:noFill/>
          </a:ln>
          <a:effectLst>
            <a:outerShdw blurRad="63500" sx="102000" sy="102000" algn="ctr" rotWithShape="0">
              <a:prstClr val="black">
                <a:alpha val="40000"/>
              </a:prstClr>
            </a:outerShdw>
          </a:effectLst>
        </p:spPr>
        <p:txBody>
          <a:bodyPr wrap="square" rtlCol="0">
            <a:spAutoFit/>
          </a:bodyPr>
          <a:lstStyle/>
          <a:p>
            <a:pPr algn="ctr"/>
            <a:r>
              <a:rPr lang="zh-CN" altLang="en-US" sz="4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互联网数据库项目展示</a:t>
            </a:r>
            <a:endParaRPr lang="en-US" altLang="zh-CN" sz="4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zh-CN" altLang="en-US" sz="4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娱乐推荐平台</a:t>
            </a:r>
          </a:p>
        </p:txBody>
      </p:sp>
      <p:sp>
        <p:nvSpPr>
          <p:cNvPr id="38" name="KSO_Shape"/>
          <p:cNvSpPr/>
          <p:nvPr/>
        </p:nvSpPr>
        <p:spPr>
          <a:xfrm>
            <a:off x="1110122" y="522677"/>
            <a:ext cx="693617" cy="693617"/>
          </a:xfrm>
          <a:custGeom>
            <a:avLst/>
            <a:gdLst>
              <a:gd name="connsiteX0" fmla="*/ 0 w 1584176"/>
              <a:gd name="connsiteY0" fmla="*/ 0 h 1584176"/>
              <a:gd name="connsiteX1" fmla="*/ 1584176 w 1584176"/>
              <a:gd name="connsiteY1" fmla="*/ 0 h 1584176"/>
              <a:gd name="connsiteX2" fmla="*/ 1584176 w 1584176"/>
              <a:gd name="connsiteY2" fmla="*/ 187449 h 1584176"/>
              <a:gd name="connsiteX3" fmla="*/ 189611 w 1584176"/>
              <a:gd name="connsiteY3" fmla="*/ 187449 h 1584176"/>
              <a:gd name="connsiteX4" fmla="*/ 189611 w 1584176"/>
              <a:gd name="connsiteY4" fmla="*/ 1584176 h 1584176"/>
              <a:gd name="connsiteX5" fmla="*/ 0 w 1584176"/>
              <a:gd name="connsiteY5" fmla="*/ 1584176 h 1584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4176" h="1584176">
                <a:moveTo>
                  <a:pt x="0" y="0"/>
                </a:moveTo>
                <a:lnTo>
                  <a:pt x="1584176" y="0"/>
                </a:lnTo>
                <a:lnTo>
                  <a:pt x="1584176" y="187449"/>
                </a:lnTo>
                <a:lnTo>
                  <a:pt x="189611" y="187449"/>
                </a:lnTo>
                <a:lnTo>
                  <a:pt x="189611" y="1584176"/>
                </a:lnTo>
                <a:lnTo>
                  <a:pt x="0" y="1584176"/>
                </a:ln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sp>
        <p:nvSpPr>
          <p:cNvPr id="39" name="KSO_Shape"/>
          <p:cNvSpPr/>
          <p:nvPr/>
        </p:nvSpPr>
        <p:spPr>
          <a:xfrm flipH="1" flipV="1">
            <a:off x="10733167" y="4748463"/>
            <a:ext cx="680786" cy="680786"/>
          </a:xfrm>
          <a:custGeom>
            <a:avLst/>
            <a:gdLst>
              <a:gd name="connsiteX0" fmla="*/ 0 w 1584176"/>
              <a:gd name="connsiteY0" fmla="*/ 0 h 1584176"/>
              <a:gd name="connsiteX1" fmla="*/ 1584176 w 1584176"/>
              <a:gd name="connsiteY1" fmla="*/ 0 h 1584176"/>
              <a:gd name="connsiteX2" fmla="*/ 1584176 w 1584176"/>
              <a:gd name="connsiteY2" fmla="*/ 187449 h 1584176"/>
              <a:gd name="connsiteX3" fmla="*/ 189611 w 1584176"/>
              <a:gd name="connsiteY3" fmla="*/ 187449 h 1584176"/>
              <a:gd name="connsiteX4" fmla="*/ 189611 w 1584176"/>
              <a:gd name="connsiteY4" fmla="*/ 1584176 h 1584176"/>
              <a:gd name="connsiteX5" fmla="*/ 0 w 1584176"/>
              <a:gd name="connsiteY5" fmla="*/ 1584176 h 1584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4176" h="1584176">
                <a:moveTo>
                  <a:pt x="0" y="0"/>
                </a:moveTo>
                <a:lnTo>
                  <a:pt x="1584176" y="0"/>
                </a:lnTo>
                <a:lnTo>
                  <a:pt x="1584176" y="187449"/>
                </a:lnTo>
                <a:lnTo>
                  <a:pt x="189611" y="187449"/>
                </a:lnTo>
                <a:lnTo>
                  <a:pt x="189611" y="1584176"/>
                </a:lnTo>
                <a:lnTo>
                  <a:pt x="0" y="1584176"/>
                </a:ln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sp>
        <p:nvSpPr>
          <p:cNvPr id="40" name="矩形: 圆角 39"/>
          <p:cNvSpPr/>
          <p:nvPr/>
        </p:nvSpPr>
        <p:spPr>
          <a:xfrm>
            <a:off x="5197642" y="4536704"/>
            <a:ext cx="1941095" cy="368968"/>
          </a:xfrm>
          <a:prstGeom prst="roundRect">
            <a:avLst/>
          </a:prstGeom>
          <a:solidFill>
            <a:schemeClr val="accent2"/>
          </a:solidFill>
          <a:ln w="19050">
            <a:solidFill>
              <a:schemeClr val="bg1"/>
            </a:solidFill>
          </a:ln>
          <a:effectLst>
            <a:outerShdw blurRad="63500" sx="102000" sy="102000" algn="ctr" rotWithShape="0">
              <a:prstClr val="black">
                <a:alpha val="40000"/>
              </a:prstClr>
            </a:outerShdw>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presentation</a:t>
            </a:r>
            <a:endParaRPr lang="zh-CN" altLang="en-US" dirty="0">
              <a:latin typeface="微软雅黑" panose="020B0503020204020204" pitchFamily="34" charset="-122"/>
              <a:ea typeface="微软雅黑" panose="020B0503020204020204" pitchFamily="34" charset="-122"/>
            </a:endParaRPr>
          </a:p>
        </p:txBody>
      </p:sp>
      <p:sp>
        <p:nvSpPr>
          <p:cNvPr id="41" name="椭圆 40"/>
          <p:cNvSpPr/>
          <p:nvPr/>
        </p:nvSpPr>
        <p:spPr>
          <a:xfrm>
            <a:off x="5909320" y="5769620"/>
            <a:ext cx="373360" cy="37336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haroni" pitchFamily="2" charset="-79"/>
              <a:cs typeface="Aharoni" pitchFamily="2" charset="-79"/>
            </a:endParaRPr>
          </a:p>
        </p:txBody>
      </p:sp>
      <p:grpSp>
        <p:nvGrpSpPr>
          <p:cNvPr id="42" name="组合 41"/>
          <p:cNvGrpSpPr/>
          <p:nvPr/>
        </p:nvGrpSpPr>
        <p:grpSpPr>
          <a:xfrm>
            <a:off x="6002403" y="5862703"/>
            <a:ext cx="187194" cy="995297"/>
            <a:chOff x="6002403" y="5862703"/>
            <a:chExt cx="187194" cy="995297"/>
          </a:xfrm>
        </p:grpSpPr>
        <p:cxnSp>
          <p:nvCxnSpPr>
            <p:cNvPr id="43" name="直接连接符 42"/>
            <p:cNvCxnSpPr/>
            <p:nvPr/>
          </p:nvCxnSpPr>
          <p:spPr>
            <a:xfrm flipV="1">
              <a:off x="6096000" y="5956300"/>
              <a:ext cx="0" cy="9017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6002403" y="5862703"/>
              <a:ext cx="187194" cy="18719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haroni" pitchFamily="2" charset="-79"/>
                <a:cs typeface="Aharoni" pitchFamily="2" charset="-79"/>
              </a:endParaRPr>
            </a:p>
          </p:txBody>
        </p:sp>
      </p:grpSp>
      <p:sp>
        <p:nvSpPr>
          <p:cNvPr id="45" name="文本框 44"/>
          <p:cNvSpPr txBox="1"/>
          <p:nvPr/>
        </p:nvSpPr>
        <p:spPr>
          <a:xfrm>
            <a:off x="3044022" y="5230353"/>
            <a:ext cx="6055832" cy="338554"/>
          </a:xfrm>
          <a:prstGeom prst="rect">
            <a:avLst/>
          </a:prstGeom>
          <a:noFill/>
        </p:spPr>
        <p:txBody>
          <a:bodyPr wrap="square" rtlCol="0">
            <a:spAutoFit/>
          </a:bodyPr>
          <a:lstStyle/>
          <a:p>
            <a:pPr algn="ctr"/>
            <a:r>
              <a:rPr lang="zh-CN" altLang="en-US" sz="1600" b="1" dirty="0">
                <a:solidFill>
                  <a:schemeClr val="bg1"/>
                </a:solidFill>
                <a:latin typeface="Calibri" panose="020F0502020204030204" pitchFamily="34" charset="0"/>
                <a:ea typeface="华文细黑" panose="02010600040101010101" pitchFamily="2" charset="-122"/>
                <a:cs typeface="Aharoni" pitchFamily="2" charset="-79"/>
              </a:rPr>
              <a:t>队名：</a:t>
            </a:r>
            <a:r>
              <a:rPr lang="en-US" altLang="zh-CN" sz="1600" b="1" dirty="0">
                <a:solidFill>
                  <a:schemeClr val="bg1"/>
                </a:solidFill>
                <a:latin typeface="Calibri" panose="020F0502020204030204" pitchFamily="34" charset="0"/>
                <a:ea typeface="华文细黑" panose="02010600040101010101" pitchFamily="2" charset="-122"/>
                <a:cs typeface="Aharoni" pitchFamily="2" charset="-79"/>
              </a:rPr>
              <a:t>DBIS</a:t>
            </a:r>
            <a:r>
              <a:rPr lang="zh-CN" altLang="en-US" sz="1600" b="1" dirty="0">
                <a:solidFill>
                  <a:schemeClr val="bg1"/>
                </a:solidFill>
                <a:latin typeface="Calibri" panose="020F0502020204030204" pitchFamily="34" charset="0"/>
                <a:ea typeface="华文细黑" panose="02010600040101010101" pitchFamily="2" charset="-122"/>
                <a:cs typeface="Aharoni" pitchFamily="2" charset="-79"/>
              </a:rPr>
              <a:t>学前班，</a:t>
            </a:r>
            <a:r>
              <a:rPr lang="en-US" altLang="zh-CN" sz="1600" b="1" dirty="0">
                <a:solidFill>
                  <a:schemeClr val="bg1"/>
                </a:solidFill>
                <a:latin typeface="Calibri" panose="020F0502020204030204" pitchFamily="34" charset="0"/>
                <a:ea typeface="华文细黑" panose="02010600040101010101" pitchFamily="2" charset="-122"/>
                <a:cs typeface="Aharoni" pitchFamily="2" charset="-79"/>
              </a:rPr>
              <a:t> </a:t>
            </a:r>
            <a:r>
              <a:rPr lang="zh-CN" altLang="en-US" sz="1600" b="1" dirty="0">
                <a:solidFill>
                  <a:schemeClr val="bg1"/>
                </a:solidFill>
                <a:latin typeface="Calibri" panose="020F0502020204030204" pitchFamily="34" charset="0"/>
                <a:ea typeface="华文细黑" panose="02010600040101010101" pitchFamily="2" charset="-122"/>
                <a:cs typeface="Aharoni" pitchFamily="2" charset="-79"/>
              </a:rPr>
              <a:t>组长：卢远志      组员：欧阳哲，丁彦添</a:t>
            </a:r>
          </a:p>
        </p:txBody>
      </p:sp>
    </p:spTree>
  </p:cSld>
  <p:clrMapOvr>
    <a:masterClrMapping/>
  </p:clrMapOvr>
  <mc:AlternateContent xmlns:mc="http://schemas.openxmlformats.org/markup-compatibility/2006" xmlns:p14="http://schemas.microsoft.com/office/powerpoint/2010/main">
    <mc:Choice Requires="p14">
      <p:transition spd="med" advTm="2384">
        <p14:reveal/>
      </p:transition>
    </mc:Choice>
    <mc:Fallback xmlns="">
      <p:transition spd="med" advTm="238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0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21" presetClass="entr" presetSubtype="1" fill="hold" grpId="0" nodeType="withEffect">
                                  <p:stCondLst>
                                    <p:cond delay="600"/>
                                  </p:stCondLst>
                                  <p:childTnLst>
                                    <p:set>
                                      <p:cBhvr>
                                        <p:cTn id="10" dur="1" fill="hold">
                                          <p:stCondLst>
                                            <p:cond delay="0"/>
                                          </p:stCondLst>
                                        </p:cTn>
                                        <p:tgtEl>
                                          <p:spTgt spid="41"/>
                                        </p:tgtEl>
                                        <p:attrNameLst>
                                          <p:attrName>style.visibility</p:attrName>
                                        </p:attrNameLst>
                                      </p:cBhvr>
                                      <p:to>
                                        <p:strVal val="visible"/>
                                      </p:to>
                                    </p:set>
                                    <p:animEffect transition="in" filter="wheel(1)">
                                      <p:cBhvr>
                                        <p:cTn id="11" dur="500"/>
                                        <p:tgtEl>
                                          <p:spTgt spid="41"/>
                                        </p:tgtEl>
                                      </p:cBhvr>
                                    </p:animEffect>
                                  </p:childTnLst>
                                </p:cTn>
                              </p:par>
                              <p:par>
                                <p:cTn id="12" presetID="6" presetClass="emph" presetSubtype="0" fill="hold" grpId="1" nodeType="withEffect">
                                  <p:stCondLst>
                                    <p:cond delay="1100"/>
                                  </p:stCondLst>
                                  <p:childTnLst>
                                    <p:animScale>
                                      <p:cBhvr>
                                        <p:cTn id="13" dur="500" fill="hold"/>
                                        <p:tgtEl>
                                          <p:spTgt spid="41"/>
                                        </p:tgtEl>
                                      </p:cBhvr>
                                      <p:by x="150000" y="150000"/>
                                    </p:animScale>
                                  </p:childTnLst>
                                </p:cTn>
                              </p:par>
                              <p:par>
                                <p:cTn id="14" presetID="10" presetClass="exit" presetSubtype="0" fill="hold" grpId="2" nodeType="withEffect">
                                  <p:stCondLst>
                                    <p:cond delay="1100"/>
                                  </p:stCondLst>
                                  <p:childTnLst>
                                    <p:animEffect transition="out" filter="fade">
                                      <p:cBhvr>
                                        <p:cTn id="15" dur="500"/>
                                        <p:tgtEl>
                                          <p:spTgt spid="41"/>
                                        </p:tgtEl>
                                      </p:cBhvr>
                                    </p:animEffect>
                                    <p:set>
                                      <p:cBhvr>
                                        <p:cTn id="16" dur="1" fill="hold">
                                          <p:stCondLst>
                                            <p:cond delay="49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41" grpId="2"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rcRect/>
          <a:stretch/>
        </p:blipFill>
        <p:spPr>
          <a:xfrm>
            <a:off x="418483" y="234617"/>
            <a:ext cx="11355035" cy="6388767"/>
          </a:xfrm>
          <a:prstGeom prst="rect">
            <a:avLst/>
          </a:prstGeom>
          <a:ln w="63500">
            <a:solidFill>
              <a:schemeClr val="bg1"/>
            </a:solidFill>
          </a:ln>
        </p:spPr>
      </p:pic>
      <p:sp>
        <p:nvSpPr>
          <p:cNvPr id="32" name="矩形 7"/>
          <p:cNvSpPr/>
          <p:nvPr/>
        </p:nvSpPr>
        <p:spPr>
          <a:xfrm>
            <a:off x="1296553" y="694266"/>
            <a:ext cx="2085839" cy="1044055"/>
          </a:xfrm>
          <a:custGeom>
            <a:avLst/>
            <a:gdLst>
              <a:gd name="connsiteX0" fmla="*/ 0 w 7010400"/>
              <a:gd name="connsiteY0" fmla="*/ 0 h 1459832"/>
              <a:gd name="connsiteX1" fmla="*/ 7010400 w 7010400"/>
              <a:gd name="connsiteY1" fmla="*/ 0 h 1459832"/>
              <a:gd name="connsiteX2" fmla="*/ 7010400 w 7010400"/>
              <a:gd name="connsiteY2" fmla="*/ 1459832 h 1459832"/>
              <a:gd name="connsiteX3" fmla="*/ 0 w 7010400"/>
              <a:gd name="connsiteY3" fmla="*/ 1459832 h 1459832"/>
              <a:gd name="connsiteX4" fmla="*/ 0 w 7010400"/>
              <a:gd name="connsiteY4" fmla="*/ 0 h 1459832"/>
              <a:gd name="connsiteX0-1" fmla="*/ 240631 w 7010400"/>
              <a:gd name="connsiteY0-2" fmla="*/ 0 h 1459832"/>
              <a:gd name="connsiteX1-3" fmla="*/ 7010400 w 7010400"/>
              <a:gd name="connsiteY1-4" fmla="*/ 0 h 1459832"/>
              <a:gd name="connsiteX2-5" fmla="*/ 7010400 w 7010400"/>
              <a:gd name="connsiteY2-6" fmla="*/ 1459832 h 1459832"/>
              <a:gd name="connsiteX3-7" fmla="*/ 0 w 7010400"/>
              <a:gd name="connsiteY3-8" fmla="*/ 1459832 h 1459832"/>
              <a:gd name="connsiteX4-9" fmla="*/ 240631 w 7010400"/>
              <a:gd name="connsiteY4-10" fmla="*/ 0 h 1459832"/>
              <a:gd name="connsiteX0-11" fmla="*/ 240631 w 7251031"/>
              <a:gd name="connsiteY0-12" fmla="*/ 0 h 1459832"/>
              <a:gd name="connsiteX1-13" fmla="*/ 7251031 w 7251031"/>
              <a:gd name="connsiteY1-14" fmla="*/ 0 h 1459832"/>
              <a:gd name="connsiteX2-15" fmla="*/ 7010400 w 7251031"/>
              <a:gd name="connsiteY2-16" fmla="*/ 1459832 h 1459832"/>
              <a:gd name="connsiteX3-17" fmla="*/ 0 w 7251031"/>
              <a:gd name="connsiteY3-18" fmla="*/ 1459832 h 1459832"/>
              <a:gd name="connsiteX4-19" fmla="*/ 240631 w 7251031"/>
              <a:gd name="connsiteY4-20" fmla="*/ 0 h 145983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251031" h="1459832">
                <a:moveTo>
                  <a:pt x="240631" y="0"/>
                </a:moveTo>
                <a:lnTo>
                  <a:pt x="7251031" y="0"/>
                </a:lnTo>
                <a:lnTo>
                  <a:pt x="7010400" y="1459832"/>
                </a:lnTo>
                <a:lnTo>
                  <a:pt x="0" y="1459832"/>
                </a:lnTo>
                <a:lnTo>
                  <a:pt x="240631" y="0"/>
                </a:lnTo>
                <a:close/>
              </a:path>
            </a:pathLst>
          </a:custGeom>
          <a:solidFill>
            <a:schemeClr val="bg2">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t>目录</a:t>
            </a:r>
          </a:p>
        </p:txBody>
      </p:sp>
      <p:sp>
        <p:nvSpPr>
          <p:cNvPr id="38" name="KSO_Shape"/>
          <p:cNvSpPr/>
          <p:nvPr/>
        </p:nvSpPr>
        <p:spPr>
          <a:xfrm>
            <a:off x="1110122" y="522677"/>
            <a:ext cx="693617" cy="693617"/>
          </a:xfrm>
          <a:custGeom>
            <a:avLst/>
            <a:gdLst>
              <a:gd name="connsiteX0" fmla="*/ 0 w 1584176"/>
              <a:gd name="connsiteY0" fmla="*/ 0 h 1584176"/>
              <a:gd name="connsiteX1" fmla="*/ 1584176 w 1584176"/>
              <a:gd name="connsiteY1" fmla="*/ 0 h 1584176"/>
              <a:gd name="connsiteX2" fmla="*/ 1584176 w 1584176"/>
              <a:gd name="connsiteY2" fmla="*/ 187449 h 1584176"/>
              <a:gd name="connsiteX3" fmla="*/ 189611 w 1584176"/>
              <a:gd name="connsiteY3" fmla="*/ 187449 h 1584176"/>
              <a:gd name="connsiteX4" fmla="*/ 189611 w 1584176"/>
              <a:gd name="connsiteY4" fmla="*/ 1584176 h 1584176"/>
              <a:gd name="connsiteX5" fmla="*/ 0 w 1584176"/>
              <a:gd name="connsiteY5" fmla="*/ 1584176 h 1584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4176" h="1584176">
                <a:moveTo>
                  <a:pt x="0" y="0"/>
                </a:moveTo>
                <a:lnTo>
                  <a:pt x="1584176" y="0"/>
                </a:lnTo>
                <a:lnTo>
                  <a:pt x="1584176" y="187449"/>
                </a:lnTo>
                <a:lnTo>
                  <a:pt x="189611" y="187449"/>
                </a:lnTo>
                <a:lnTo>
                  <a:pt x="189611" y="1584176"/>
                </a:lnTo>
                <a:lnTo>
                  <a:pt x="0" y="1584176"/>
                </a:ln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sp>
        <p:nvSpPr>
          <p:cNvPr id="39" name="KSO_Shape"/>
          <p:cNvSpPr/>
          <p:nvPr/>
        </p:nvSpPr>
        <p:spPr>
          <a:xfrm flipH="1" flipV="1">
            <a:off x="10733167" y="4748463"/>
            <a:ext cx="680786" cy="680786"/>
          </a:xfrm>
          <a:custGeom>
            <a:avLst/>
            <a:gdLst>
              <a:gd name="connsiteX0" fmla="*/ 0 w 1584176"/>
              <a:gd name="connsiteY0" fmla="*/ 0 h 1584176"/>
              <a:gd name="connsiteX1" fmla="*/ 1584176 w 1584176"/>
              <a:gd name="connsiteY1" fmla="*/ 0 h 1584176"/>
              <a:gd name="connsiteX2" fmla="*/ 1584176 w 1584176"/>
              <a:gd name="connsiteY2" fmla="*/ 187449 h 1584176"/>
              <a:gd name="connsiteX3" fmla="*/ 189611 w 1584176"/>
              <a:gd name="connsiteY3" fmla="*/ 187449 h 1584176"/>
              <a:gd name="connsiteX4" fmla="*/ 189611 w 1584176"/>
              <a:gd name="connsiteY4" fmla="*/ 1584176 h 1584176"/>
              <a:gd name="connsiteX5" fmla="*/ 0 w 1584176"/>
              <a:gd name="connsiteY5" fmla="*/ 1584176 h 1584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4176" h="1584176">
                <a:moveTo>
                  <a:pt x="0" y="0"/>
                </a:moveTo>
                <a:lnTo>
                  <a:pt x="1584176" y="0"/>
                </a:lnTo>
                <a:lnTo>
                  <a:pt x="1584176" y="187449"/>
                </a:lnTo>
                <a:lnTo>
                  <a:pt x="189611" y="187449"/>
                </a:lnTo>
                <a:lnTo>
                  <a:pt x="189611" y="1584176"/>
                </a:lnTo>
                <a:lnTo>
                  <a:pt x="0" y="1584176"/>
                </a:ln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sp>
        <p:nvSpPr>
          <p:cNvPr id="40" name="矩形: 圆角 39"/>
          <p:cNvSpPr/>
          <p:nvPr/>
        </p:nvSpPr>
        <p:spPr>
          <a:xfrm>
            <a:off x="2853937" y="1909909"/>
            <a:ext cx="3635640" cy="1044055"/>
          </a:xfrm>
          <a:prstGeom prst="roundRect">
            <a:avLst/>
          </a:prstGeom>
          <a:solidFill>
            <a:schemeClr val="accent2"/>
          </a:solidFill>
          <a:ln w="19050">
            <a:solidFill>
              <a:schemeClr val="bg1"/>
            </a:solidFill>
          </a:ln>
          <a:effectLst>
            <a:outerShdw blurRad="63500" sx="102000" sy="102000" algn="ctr" rotWithShape="0">
              <a:prstClr val="black">
                <a:alpha val="40000"/>
              </a:prstClr>
            </a:outerShdw>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小组分工</a:t>
            </a:r>
          </a:p>
        </p:txBody>
      </p:sp>
      <p:sp>
        <p:nvSpPr>
          <p:cNvPr id="41" name="椭圆 40"/>
          <p:cNvSpPr/>
          <p:nvPr/>
        </p:nvSpPr>
        <p:spPr>
          <a:xfrm>
            <a:off x="5909320" y="5769620"/>
            <a:ext cx="373360" cy="37336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haroni" pitchFamily="2" charset="-79"/>
              <a:cs typeface="Aharoni" pitchFamily="2" charset="-79"/>
            </a:endParaRPr>
          </a:p>
        </p:txBody>
      </p:sp>
      <p:grpSp>
        <p:nvGrpSpPr>
          <p:cNvPr id="42" name="组合 41"/>
          <p:cNvGrpSpPr/>
          <p:nvPr/>
        </p:nvGrpSpPr>
        <p:grpSpPr>
          <a:xfrm>
            <a:off x="6002403" y="5862703"/>
            <a:ext cx="187194" cy="995297"/>
            <a:chOff x="6002403" y="5862703"/>
            <a:chExt cx="187194" cy="995297"/>
          </a:xfrm>
        </p:grpSpPr>
        <p:cxnSp>
          <p:nvCxnSpPr>
            <p:cNvPr id="43" name="直接连接符 42"/>
            <p:cNvCxnSpPr/>
            <p:nvPr/>
          </p:nvCxnSpPr>
          <p:spPr>
            <a:xfrm flipV="1">
              <a:off x="6096000" y="5956300"/>
              <a:ext cx="0" cy="9017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6002403" y="5862703"/>
              <a:ext cx="187194" cy="18719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haroni" pitchFamily="2" charset="-79"/>
                <a:cs typeface="Aharoni" pitchFamily="2" charset="-79"/>
              </a:endParaRPr>
            </a:p>
          </p:txBody>
        </p:sp>
      </p:grpSp>
      <p:sp>
        <p:nvSpPr>
          <p:cNvPr id="17" name="矩形: 圆角 16">
            <a:extLst>
              <a:ext uri="{FF2B5EF4-FFF2-40B4-BE49-F238E27FC236}">
                <a16:creationId xmlns:a16="http://schemas.microsoft.com/office/drawing/2014/main" id="{4CEAD64C-FE53-4318-918E-29A3B3ACE8A3}"/>
              </a:ext>
            </a:extLst>
          </p:cNvPr>
          <p:cNvSpPr/>
          <p:nvPr/>
        </p:nvSpPr>
        <p:spPr>
          <a:xfrm>
            <a:off x="4567086" y="2859982"/>
            <a:ext cx="3635640" cy="1044055"/>
          </a:xfrm>
          <a:prstGeom prst="roundRect">
            <a:avLst/>
          </a:prstGeom>
          <a:solidFill>
            <a:schemeClr val="accent2"/>
          </a:solidFill>
          <a:ln w="19050">
            <a:solidFill>
              <a:schemeClr val="bg1"/>
            </a:solidFill>
          </a:ln>
          <a:effectLst>
            <a:outerShdw blurRad="63500" sx="102000" sy="102000" algn="ctr" rotWithShape="0">
              <a:prstClr val="black">
                <a:alpha val="40000"/>
              </a:prstClr>
            </a:outerShdw>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前端展示</a:t>
            </a:r>
          </a:p>
        </p:txBody>
      </p:sp>
      <p:sp>
        <p:nvSpPr>
          <p:cNvPr id="18" name="矩形: 圆角 17">
            <a:extLst>
              <a:ext uri="{FF2B5EF4-FFF2-40B4-BE49-F238E27FC236}">
                <a16:creationId xmlns:a16="http://schemas.microsoft.com/office/drawing/2014/main" id="{9735B293-31BF-4C70-924A-401EC56AA832}"/>
              </a:ext>
            </a:extLst>
          </p:cNvPr>
          <p:cNvSpPr/>
          <p:nvPr/>
        </p:nvSpPr>
        <p:spPr>
          <a:xfrm>
            <a:off x="6501918" y="3760636"/>
            <a:ext cx="3635640" cy="1044055"/>
          </a:xfrm>
          <a:prstGeom prst="roundRect">
            <a:avLst/>
          </a:prstGeom>
          <a:solidFill>
            <a:schemeClr val="accent2"/>
          </a:solidFill>
          <a:ln w="19050">
            <a:solidFill>
              <a:schemeClr val="bg1"/>
            </a:solidFill>
          </a:ln>
          <a:effectLst>
            <a:outerShdw blurRad="63500" sx="102000" sy="102000" algn="ctr" rotWithShape="0">
              <a:prstClr val="black">
                <a:alpha val="40000"/>
              </a:prstClr>
            </a:outerShdw>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后端展示</a:t>
            </a:r>
          </a:p>
        </p:txBody>
      </p:sp>
    </p:spTree>
    <p:extLst>
      <p:ext uri="{BB962C8B-B14F-4D97-AF65-F5344CB8AC3E}">
        <p14:creationId xmlns:p14="http://schemas.microsoft.com/office/powerpoint/2010/main" val="403340261"/>
      </p:ext>
    </p:extLst>
  </p:cSld>
  <p:clrMapOvr>
    <a:masterClrMapping/>
  </p:clrMapOvr>
  <mc:AlternateContent xmlns:mc="http://schemas.openxmlformats.org/markup-compatibility/2006">
    <mc:Choice xmlns:p14="http://schemas.microsoft.com/office/powerpoint/2010/main" Requires="p14">
      <p:transition spd="med" advTm="2384">
        <p14:reveal/>
      </p:transition>
    </mc:Choice>
    <mc:Fallback>
      <p:transition spd="med" advTm="238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0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21" presetClass="entr" presetSubtype="1" fill="hold" grpId="0" nodeType="withEffect">
                                  <p:stCondLst>
                                    <p:cond delay="600"/>
                                  </p:stCondLst>
                                  <p:childTnLst>
                                    <p:set>
                                      <p:cBhvr>
                                        <p:cTn id="10" dur="1" fill="hold">
                                          <p:stCondLst>
                                            <p:cond delay="0"/>
                                          </p:stCondLst>
                                        </p:cTn>
                                        <p:tgtEl>
                                          <p:spTgt spid="41"/>
                                        </p:tgtEl>
                                        <p:attrNameLst>
                                          <p:attrName>style.visibility</p:attrName>
                                        </p:attrNameLst>
                                      </p:cBhvr>
                                      <p:to>
                                        <p:strVal val="visible"/>
                                      </p:to>
                                    </p:set>
                                    <p:animEffect transition="in" filter="wheel(1)">
                                      <p:cBhvr>
                                        <p:cTn id="11" dur="500"/>
                                        <p:tgtEl>
                                          <p:spTgt spid="41"/>
                                        </p:tgtEl>
                                      </p:cBhvr>
                                    </p:animEffect>
                                  </p:childTnLst>
                                </p:cTn>
                              </p:par>
                              <p:par>
                                <p:cTn id="12" presetID="6" presetClass="emph" presetSubtype="0" fill="hold" grpId="1" nodeType="withEffect">
                                  <p:stCondLst>
                                    <p:cond delay="1100"/>
                                  </p:stCondLst>
                                  <p:childTnLst>
                                    <p:animScale>
                                      <p:cBhvr>
                                        <p:cTn id="13" dur="500" fill="hold"/>
                                        <p:tgtEl>
                                          <p:spTgt spid="41"/>
                                        </p:tgtEl>
                                      </p:cBhvr>
                                      <p:by x="150000" y="150000"/>
                                    </p:animScale>
                                  </p:childTnLst>
                                </p:cTn>
                              </p:par>
                              <p:par>
                                <p:cTn id="14" presetID="10" presetClass="exit" presetSubtype="0" fill="hold" grpId="2" nodeType="withEffect">
                                  <p:stCondLst>
                                    <p:cond delay="1100"/>
                                  </p:stCondLst>
                                  <p:childTnLst>
                                    <p:animEffect transition="out" filter="fade">
                                      <p:cBhvr>
                                        <p:cTn id="15" dur="500"/>
                                        <p:tgtEl>
                                          <p:spTgt spid="41"/>
                                        </p:tgtEl>
                                      </p:cBhvr>
                                    </p:animEffect>
                                    <p:set>
                                      <p:cBhvr>
                                        <p:cTn id="16" dur="1" fill="hold">
                                          <p:stCondLst>
                                            <p:cond delay="49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41" grpId="2"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rcRect/>
          <a:stretch/>
        </p:blipFill>
        <p:spPr>
          <a:xfrm>
            <a:off x="417098" y="235242"/>
            <a:ext cx="11357805" cy="6387517"/>
          </a:xfrm>
          <a:prstGeom prst="rect">
            <a:avLst/>
          </a:prstGeom>
          <a:ln w="63500">
            <a:solidFill>
              <a:schemeClr val="bg1"/>
            </a:solidFill>
          </a:ln>
        </p:spPr>
      </p:pic>
      <p:sp>
        <p:nvSpPr>
          <p:cNvPr id="32" name="矩形 7"/>
          <p:cNvSpPr/>
          <p:nvPr/>
        </p:nvSpPr>
        <p:spPr>
          <a:xfrm>
            <a:off x="1296553" y="694266"/>
            <a:ext cx="2085839" cy="1044055"/>
          </a:xfrm>
          <a:custGeom>
            <a:avLst/>
            <a:gdLst>
              <a:gd name="connsiteX0" fmla="*/ 0 w 7010400"/>
              <a:gd name="connsiteY0" fmla="*/ 0 h 1459832"/>
              <a:gd name="connsiteX1" fmla="*/ 7010400 w 7010400"/>
              <a:gd name="connsiteY1" fmla="*/ 0 h 1459832"/>
              <a:gd name="connsiteX2" fmla="*/ 7010400 w 7010400"/>
              <a:gd name="connsiteY2" fmla="*/ 1459832 h 1459832"/>
              <a:gd name="connsiteX3" fmla="*/ 0 w 7010400"/>
              <a:gd name="connsiteY3" fmla="*/ 1459832 h 1459832"/>
              <a:gd name="connsiteX4" fmla="*/ 0 w 7010400"/>
              <a:gd name="connsiteY4" fmla="*/ 0 h 1459832"/>
              <a:gd name="connsiteX0-1" fmla="*/ 240631 w 7010400"/>
              <a:gd name="connsiteY0-2" fmla="*/ 0 h 1459832"/>
              <a:gd name="connsiteX1-3" fmla="*/ 7010400 w 7010400"/>
              <a:gd name="connsiteY1-4" fmla="*/ 0 h 1459832"/>
              <a:gd name="connsiteX2-5" fmla="*/ 7010400 w 7010400"/>
              <a:gd name="connsiteY2-6" fmla="*/ 1459832 h 1459832"/>
              <a:gd name="connsiteX3-7" fmla="*/ 0 w 7010400"/>
              <a:gd name="connsiteY3-8" fmla="*/ 1459832 h 1459832"/>
              <a:gd name="connsiteX4-9" fmla="*/ 240631 w 7010400"/>
              <a:gd name="connsiteY4-10" fmla="*/ 0 h 1459832"/>
              <a:gd name="connsiteX0-11" fmla="*/ 240631 w 7251031"/>
              <a:gd name="connsiteY0-12" fmla="*/ 0 h 1459832"/>
              <a:gd name="connsiteX1-13" fmla="*/ 7251031 w 7251031"/>
              <a:gd name="connsiteY1-14" fmla="*/ 0 h 1459832"/>
              <a:gd name="connsiteX2-15" fmla="*/ 7010400 w 7251031"/>
              <a:gd name="connsiteY2-16" fmla="*/ 1459832 h 1459832"/>
              <a:gd name="connsiteX3-17" fmla="*/ 0 w 7251031"/>
              <a:gd name="connsiteY3-18" fmla="*/ 1459832 h 1459832"/>
              <a:gd name="connsiteX4-19" fmla="*/ 240631 w 7251031"/>
              <a:gd name="connsiteY4-20" fmla="*/ 0 h 145983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251031" h="1459832">
                <a:moveTo>
                  <a:pt x="240631" y="0"/>
                </a:moveTo>
                <a:lnTo>
                  <a:pt x="7251031" y="0"/>
                </a:lnTo>
                <a:lnTo>
                  <a:pt x="7010400" y="1459832"/>
                </a:lnTo>
                <a:lnTo>
                  <a:pt x="0" y="1459832"/>
                </a:lnTo>
                <a:lnTo>
                  <a:pt x="240631" y="0"/>
                </a:lnTo>
                <a:close/>
              </a:path>
            </a:pathLst>
          </a:custGeom>
          <a:solidFill>
            <a:schemeClr val="bg2">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t>小组分工</a:t>
            </a:r>
          </a:p>
        </p:txBody>
      </p:sp>
      <p:sp>
        <p:nvSpPr>
          <p:cNvPr id="38" name="KSO_Shape"/>
          <p:cNvSpPr/>
          <p:nvPr/>
        </p:nvSpPr>
        <p:spPr>
          <a:xfrm>
            <a:off x="1110122" y="522677"/>
            <a:ext cx="693617" cy="693617"/>
          </a:xfrm>
          <a:custGeom>
            <a:avLst/>
            <a:gdLst>
              <a:gd name="connsiteX0" fmla="*/ 0 w 1584176"/>
              <a:gd name="connsiteY0" fmla="*/ 0 h 1584176"/>
              <a:gd name="connsiteX1" fmla="*/ 1584176 w 1584176"/>
              <a:gd name="connsiteY1" fmla="*/ 0 h 1584176"/>
              <a:gd name="connsiteX2" fmla="*/ 1584176 w 1584176"/>
              <a:gd name="connsiteY2" fmla="*/ 187449 h 1584176"/>
              <a:gd name="connsiteX3" fmla="*/ 189611 w 1584176"/>
              <a:gd name="connsiteY3" fmla="*/ 187449 h 1584176"/>
              <a:gd name="connsiteX4" fmla="*/ 189611 w 1584176"/>
              <a:gd name="connsiteY4" fmla="*/ 1584176 h 1584176"/>
              <a:gd name="connsiteX5" fmla="*/ 0 w 1584176"/>
              <a:gd name="connsiteY5" fmla="*/ 1584176 h 1584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4176" h="1584176">
                <a:moveTo>
                  <a:pt x="0" y="0"/>
                </a:moveTo>
                <a:lnTo>
                  <a:pt x="1584176" y="0"/>
                </a:lnTo>
                <a:lnTo>
                  <a:pt x="1584176" y="187449"/>
                </a:lnTo>
                <a:lnTo>
                  <a:pt x="189611" y="187449"/>
                </a:lnTo>
                <a:lnTo>
                  <a:pt x="189611" y="1584176"/>
                </a:lnTo>
                <a:lnTo>
                  <a:pt x="0" y="1584176"/>
                </a:ln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sp>
        <p:nvSpPr>
          <p:cNvPr id="39" name="KSO_Shape"/>
          <p:cNvSpPr/>
          <p:nvPr/>
        </p:nvSpPr>
        <p:spPr>
          <a:xfrm flipH="1" flipV="1">
            <a:off x="10733167" y="4748463"/>
            <a:ext cx="680786" cy="680786"/>
          </a:xfrm>
          <a:custGeom>
            <a:avLst/>
            <a:gdLst>
              <a:gd name="connsiteX0" fmla="*/ 0 w 1584176"/>
              <a:gd name="connsiteY0" fmla="*/ 0 h 1584176"/>
              <a:gd name="connsiteX1" fmla="*/ 1584176 w 1584176"/>
              <a:gd name="connsiteY1" fmla="*/ 0 h 1584176"/>
              <a:gd name="connsiteX2" fmla="*/ 1584176 w 1584176"/>
              <a:gd name="connsiteY2" fmla="*/ 187449 h 1584176"/>
              <a:gd name="connsiteX3" fmla="*/ 189611 w 1584176"/>
              <a:gd name="connsiteY3" fmla="*/ 187449 h 1584176"/>
              <a:gd name="connsiteX4" fmla="*/ 189611 w 1584176"/>
              <a:gd name="connsiteY4" fmla="*/ 1584176 h 1584176"/>
              <a:gd name="connsiteX5" fmla="*/ 0 w 1584176"/>
              <a:gd name="connsiteY5" fmla="*/ 1584176 h 1584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4176" h="1584176">
                <a:moveTo>
                  <a:pt x="0" y="0"/>
                </a:moveTo>
                <a:lnTo>
                  <a:pt x="1584176" y="0"/>
                </a:lnTo>
                <a:lnTo>
                  <a:pt x="1584176" y="187449"/>
                </a:lnTo>
                <a:lnTo>
                  <a:pt x="189611" y="187449"/>
                </a:lnTo>
                <a:lnTo>
                  <a:pt x="189611" y="1584176"/>
                </a:lnTo>
                <a:lnTo>
                  <a:pt x="0" y="1584176"/>
                </a:ln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sp>
        <p:nvSpPr>
          <p:cNvPr id="40" name="矩形: 圆角 39"/>
          <p:cNvSpPr/>
          <p:nvPr/>
        </p:nvSpPr>
        <p:spPr>
          <a:xfrm>
            <a:off x="1998472" y="1696850"/>
            <a:ext cx="7704821" cy="1037477"/>
          </a:xfrm>
          <a:prstGeom prst="roundRect">
            <a:avLst/>
          </a:prstGeom>
          <a:solidFill>
            <a:schemeClr val="accent2"/>
          </a:solidFill>
          <a:ln w="19050">
            <a:solidFill>
              <a:schemeClr val="bg1"/>
            </a:solidFill>
          </a:ln>
          <a:effectLst>
            <a:outerShdw blurRad="63500" sx="102000" sy="102000" algn="ctr" rotWithShape="0">
              <a:prstClr val="black">
                <a:alpha val="40000"/>
              </a:prstClr>
            </a:outerShdw>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组长：卢远志</a:t>
            </a:r>
            <a:endParaRPr lang="en-US" altLang="zh-CN"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初期</a:t>
            </a:r>
            <a:r>
              <a:rPr lang="en-US" altLang="zh-CN" sz="1200" dirty="0" err="1">
                <a:latin typeface="微软雅黑" panose="020B0503020204020204" pitchFamily="34" charset="-122"/>
                <a:ea typeface="微软雅黑" panose="020B0503020204020204" pitchFamily="34" charset="-122"/>
              </a:rPr>
              <a:t>yii</a:t>
            </a:r>
            <a:r>
              <a:rPr lang="zh-CN" altLang="en-US" sz="1200" dirty="0">
                <a:latin typeface="微软雅黑" panose="020B0503020204020204" pitchFamily="34" charset="-122"/>
                <a:ea typeface="微软雅黑" panose="020B0503020204020204" pitchFamily="34" charset="-122"/>
              </a:rPr>
              <a:t>框架的配置，利用</a:t>
            </a:r>
            <a:r>
              <a:rPr lang="en-US" altLang="zh-CN" sz="1200" dirty="0" err="1">
                <a:latin typeface="微软雅黑" panose="020B0503020204020204" pitchFamily="34" charset="-122"/>
                <a:ea typeface="微软雅黑" panose="020B0503020204020204" pitchFamily="34" charset="-122"/>
              </a:rPr>
              <a:t>gii</a:t>
            </a:r>
            <a:r>
              <a:rPr lang="zh-CN" altLang="en-US" sz="1200" dirty="0">
                <a:latin typeface="微软雅黑" panose="020B0503020204020204" pitchFamily="34" charset="-122"/>
                <a:ea typeface="微软雅黑" panose="020B0503020204020204" pitchFamily="34" charset="-122"/>
              </a:rPr>
              <a:t>自动生成网站初始模板，对留言板，小组成员，电影，奥斯卡，主页五个网页模块的源码编写，撰写部署文档和录制视频。</a:t>
            </a:r>
          </a:p>
        </p:txBody>
      </p:sp>
      <p:sp>
        <p:nvSpPr>
          <p:cNvPr id="41" name="椭圆 40"/>
          <p:cNvSpPr/>
          <p:nvPr/>
        </p:nvSpPr>
        <p:spPr>
          <a:xfrm>
            <a:off x="5909320" y="5769620"/>
            <a:ext cx="373360" cy="37336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haroni" pitchFamily="2" charset="-79"/>
              <a:cs typeface="Aharoni" pitchFamily="2" charset="-79"/>
            </a:endParaRPr>
          </a:p>
        </p:txBody>
      </p:sp>
      <p:grpSp>
        <p:nvGrpSpPr>
          <p:cNvPr id="42" name="组合 41"/>
          <p:cNvGrpSpPr/>
          <p:nvPr/>
        </p:nvGrpSpPr>
        <p:grpSpPr>
          <a:xfrm>
            <a:off x="6002403" y="5862703"/>
            <a:ext cx="187194" cy="995297"/>
            <a:chOff x="6002403" y="5862703"/>
            <a:chExt cx="187194" cy="995297"/>
          </a:xfrm>
        </p:grpSpPr>
        <p:cxnSp>
          <p:nvCxnSpPr>
            <p:cNvPr id="43" name="直接连接符 42"/>
            <p:cNvCxnSpPr/>
            <p:nvPr/>
          </p:nvCxnSpPr>
          <p:spPr>
            <a:xfrm flipV="1">
              <a:off x="6096000" y="5956300"/>
              <a:ext cx="0" cy="9017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6002403" y="5862703"/>
              <a:ext cx="187194" cy="18719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haroni" pitchFamily="2" charset="-79"/>
                <a:cs typeface="Aharoni" pitchFamily="2" charset="-79"/>
              </a:endParaRPr>
            </a:p>
          </p:txBody>
        </p:sp>
      </p:grpSp>
      <p:sp>
        <p:nvSpPr>
          <p:cNvPr id="13" name="矩形: 圆角 12">
            <a:extLst>
              <a:ext uri="{FF2B5EF4-FFF2-40B4-BE49-F238E27FC236}">
                <a16:creationId xmlns:a16="http://schemas.microsoft.com/office/drawing/2014/main" id="{29B3F9C8-F221-4C2A-BD84-4A0C5AD19E27}"/>
              </a:ext>
            </a:extLst>
          </p:cNvPr>
          <p:cNvSpPr/>
          <p:nvPr/>
        </p:nvSpPr>
        <p:spPr>
          <a:xfrm>
            <a:off x="1998471" y="2782931"/>
            <a:ext cx="7704821" cy="1037477"/>
          </a:xfrm>
          <a:prstGeom prst="roundRect">
            <a:avLst/>
          </a:prstGeom>
          <a:solidFill>
            <a:schemeClr val="accent2"/>
          </a:solidFill>
          <a:ln w="19050">
            <a:solidFill>
              <a:schemeClr val="bg1"/>
            </a:solidFill>
          </a:ln>
          <a:effectLst>
            <a:outerShdw blurRad="63500" sx="102000" sy="102000" algn="ctr" rotWithShape="0">
              <a:prstClr val="black">
                <a:alpha val="40000"/>
              </a:prstClr>
            </a:outerShdw>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组员：欧阳哲 </a:t>
            </a:r>
            <a:endParaRPr lang="en-US" altLang="zh-CN"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创建数据库中的用户，留言板，奥斯卡奖，艾美奖，格莱美奖，托尼奖六张表，对艾美奖，格莱美奖，音乐，电视剧四个网页模块的源码编写，制作</a:t>
            </a:r>
            <a:r>
              <a:rPr lang="en-US" altLang="zh-CN" sz="1200" dirty="0">
                <a:latin typeface="微软雅黑" panose="020B0503020204020204" pitchFamily="34" charset="-122"/>
                <a:ea typeface="微软雅黑" panose="020B0503020204020204" pitchFamily="34" charset="-122"/>
              </a:rPr>
              <a:t>ppt</a:t>
            </a:r>
            <a:r>
              <a:rPr lang="zh-CN" altLang="en-US" sz="1200" dirty="0">
                <a:latin typeface="微软雅黑" panose="020B0503020204020204" pitchFamily="34" charset="-122"/>
                <a:ea typeface="微软雅黑" panose="020B0503020204020204" pitchFamily="34" charset="-122"/>
              </a:rPr>
              <a:t>和撰写实现文档。</a:t>
            </a:r>
          </a:p>
        </p:txBody>
      </p:sp>
      <p:sp>
        <p:nvSpPr>
          <p:cNvPr id="14" name="矩形: 圆角 13">
            <a:extLst>
              <a:ext uri="{FF2B5EF4-FFF2-40B4-BE49-F238E27FC236}">
                <a16:creationId xmlns:a16="http://schemas.microsoft.com/office/drawing/2014/main" id="{99DEB7A7-AEB7-45F8-8528-ADEFE9AB0859}"/>
              </a:ext>
            </a:extLst>
          </p:cNvPr>
          <p:cNvSpPr/>
          <p:nvPr/>
        </p:nvSpPr>
        <p:spPr>
          <a:xfrm>
            <a:off x="1998471" y="3913491"/>
            <a:ext cx="7704821" cy="1037477"/>
          </a:xfrm>
          <a:prstGeom prst="roundRect">
            <a:avLst/>
          </a:prstGeom>
          <a:solidFill>
            <a:schemeClr val="accent2"/>
          </a:solidFill>
          <a:ln w="19050">
            <a:solidFill>
              <a:schemeClr val="bg1"/>
            </a:solidFill>
          </a:ln>
          <a:effectLst>
            <a:outerShdw blurRad="63500" sx="102000" sy="102000" algn="ctr" rotWithShape="0">
              <a:prstClr val="black">
                <a:alpha val="40000"/>
              </a:prstClr>
            </a:outerShdw>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组员：丁彦添 </a:t>
            </a:r>
            <a:endParaRPr lang="en-US" altLang="zh-CN"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创建数据库中的戏剧，电影，电视剧，书籍，音乐，游戏六张表，对书籍，戏剧，游戏，托尼奖四个网页模块源码的编写，撰写用户手册，需求文档和设计文档。</a:t>
            </a:r>
          </a:p>
        </p:txBody>
      </p:sp>
    </p:spTree>
    <p:extLst>
      <p:ext uri="{BB962C8B-B14F-4D97-AF65-F5344CB8AC3E}">
        <p14:creationId xmlns:p14="http://schemas.microsoft.com/office/powerpoint/2010/main" val="4255937328"/>
      </p:ext>
    </p:extLst>
  </p:cSld>
  <p:clrMapOvr>
    <a:masterClrMapping/>
  </p:clrMapOvr>
  <mc:AlternateContent xmlns:mc="http://schemas.openxmlformats.org/markup-compatibility/2006">
    <mc:Choice xmlns:p14="http://schemas.microsoft.com/office/powerpoint/2010/main" Requires="p14">
      <p:transition spd="med" advTm="2384">
        <p14:reveal/>
      </p:transition>
    </mc:Choice>
    <mc:Fallback>
      <p:transition spd="med" advTm="238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0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21" presetClass="entr" presetSubtype="1" fill="hold" grpId="0" nodeType="withEffect">
                                  <p:stCondLst>
                                    <p:cond delay="600"/>
                                  </p:stCondLst>
                                  <p:childTnLst>
                                    <p:set>
                                      <p:cBhvr>
                                        <p:cTn id="10" dur="1" fill="hold">
                                          <p:stCondLst>
                                            <p:cond delay="0"/>
                                          </p:stCondLst>
                                        </p:cTn>
                                        <p:tgtEl>
                                          <p:spTgt spid="41"/>
                                        </p:tgtEl>
                                        <p:attrNameLst>
                                          <p:attrName>style.visibility</p:attrName>
                                        </p:attrNameLst>
                                      </p:cBhvr>
                                      <p:to>
                                        <p:strVal val="visible"/>
                                      </p:to>
                                    </p:set>
                                    <p:animEffect transition="in" filter="wheel(1)">
                                      <p:cBhvr>
                                        <p:cTn id="11" dur="500"/>
                                        <p:tgtEl>
                                          <p:spTgt spid="41"/>
                                        </p:tgtEl>
                                      </p:cBhvr>
                                    </p:animEffect>
                                  </p:childTnLst>
                                </p:cTn>
                              </p:par>
                              <p:par>
                                <p:cTn id="12" presetID="6" presetClass="emph" presetSubtype="0" fill="hold" grpId="1" nodeType="withEffect">
                                  <p:stCondLst>
                                    <p:cond delay="1100"/>
                                  </p:stCondLst>
                                  <p:childTnLst>
                                    <p:animScale>
                                      <p:cBhvr>
                                        <p:cTn id="13" dur="500" fill="hold"/>
                                        <p:tgtEl>
                                          <p:spTgt spid="41"/>
                                        </p:tgtEl>
                                      </p:cBhvr>
                                      <p:by x="150000" y="150000"/>
                                    </p:animScale>
                                  </p:childTnLst>
                                </p:cTn>
                              </p:par>
                              <p:par>
                                <p:cTn id="14" presetID="10" presetClass="exit" presetSubtype="0" fill="hold" grpId="2" nodeType="withEffect">
                                  <p:stCondLst>
                                    <p:cond delay="1100"/>
                                  </p:stCondLst>
                                  <p:childTnLst>
                                    <p:animEffect transition="out" filter="fade">
                                      <p:cBhvr>
                                        <p:cTn id="15" dur="500"/>
                                        <p:tgtEl>
                                          <p:spTgt spid="41"/>
                                        </p:tgtEl>
                                      </p:cBhvr>
                                    </p:animEffect>
                                    <p:set>
                                      <p:cBhvr>
                                        <p:cTn id="16" dur="1" fill="hold">
                                          <p:stCondLst>
                                            <p:cond delay="49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41" grpId="2"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8" cstate="screen"/>
          <a:srcRect/>
          <a:stretch>
            <a:fillRect/>
          </a:stretch>
        </p:blipFill>
        <p:spPr>
          <a:xfrm>
            <a:off x="643467" y="-5"/>
            <a:ext cx="6082711" cy="3920044"/>
          </a:xfrm>
          <a:custGeom>
            <a:avLst/>
            <a:gdLst>
              <a:gd name="connsiteX0" fmla="*/ 0 w 6082711"/>
              <a:gd name="connsiteY0" fmla="*/ 0 h 3920044"/>
              <a:gd name="connsiteX1" fmla="*/ 6082711 w 6082711"/>
              <a:gd name="connsiteY1" fmla="*/ 0 h 3920044"/>
              <a:gd name="connsiteX2" fmla="*/ 6082711 w 6082711"/>
              <a:gd name="connsiteY2" fmla="*/ 3103225 h 3920044"/>
              <a:gd name="connsiteX3" fmla="*/ 4614930 w 6082711"/>
              <a:gd name="connsiteY3" fmla="*/ 3103225 h 3920044"/>
              <a:gd name="connsiteX4" fmla="*/ 4614930 w 6082711"/>
              <a:gd name="connsiteY4" fmla="*/ 3920044 h 3920044"/>
              <a:gd name="connsiteX5" fmla="*/ 0 w 6082711"/>
              <a:gd name="connsiteY5" fmla="*/ 3920044 h 3920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82711" h="3920044">
                <a:moveTo>
                  <a:pt x="0" y="0"/>
                </a:moveTo>
                <a:lnTo>
                  <a:pt x="6082711" y="0"/>
                </a:lnTo>
                <a:lnTo>
                  <a:pt x="6082711" y="3103225"/>
                </a:lnTo>
                <a:lnTo>
                  <a:pt x="4614930" y="3103225"/>
                </a:lnTo>
                <a:lnTo>
                  <a:pt x="4614930" y="3920044"/>
                </a:lnTo>
                <a:lnTo>
                  <a:pt x="0" y="3920044"/>
                </a:lnTo>
                <a:close/>
              </a:path>
            </a:pathLst>
          </a:custGeom>
        </p:spPr>
      </p:pic>
      <p:sp>
        <p:nvSpPr>
          <p:cNvPr id="9" name="Rectangle 8"/>
          <p:cNvSpPr>
            <a:spLocks noGrp="1" noRot="1" noChangeAspect="1" noMove="1" noResize="1" noEditPoints="1" noAdjustHandles="1" noChangeArrowheads="1" noChangeShapeType="1" noTextEdit="1"/>
          </p:cNvSpPr>
          <p:nvPr/>
        </p:nvSpPr>
        <p:spPr>
          <a:xfrm>
            <a:off x="6887045" y="643467"/>
            <a:ext cx="4661488" cy="246074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1" name="Rectangle 10"/>
          <p:cNvSpPr>
            <a:spLocks noGrp="1" noRot="1" noChangeAspect="1" noMove="1" noResize="1" noEditPoints="1" noAdjustHandles="1" noChangeArrowheads="1" noChangeShapeType="1" noTextEdit="1"/>
          </p:cNvSpPr>
          <p:nvPr/>
        </p:nvSpPr>
        <p:spPr>
          <a:xfrm>
            <a:off x="643468" y="4080063"/>
            <a:ext cx="4614930" cy="21561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grpSp>
        <p:nvGrpSpPr>
          <p:cNvPr id="6" name="组合 5"/>
          <p:cNvGrpSpPr/>
          <p:nvPr/>
        </p:nvGrpSpPr>
        <p:grpSpPr>
          <a:xfrm>
            <a:off x="170961" y="4080063"/>
            <a:ext cx="5243289" cy="1969770"/>
            <a:chOff x="170961" y="4080063"/>
            <a:chExt cx="5243289" cy="1969770"/>
          </a:xfrm>
        </p:grpSpPr>
        <p:sp>
          <p:nvSpPr>
            <p:cNvPr id="8" name="PA_文本框 8"/>
            <p:cNvSpPr txBox="1"/>
            <p:nvPr>
              <p:custDataLst>
                <p:tags r:id="rId3"/>
              </p:custDataLst>
            </p:nvPr>
          </p:nvSpPr>
          <p:spPr>
            <a:xfrm>
              <a:off x="170961" y="4080063"/>
              <a:ext cx="524328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E7E6E6">
                      <a:lumMod val="50000"/>
                    </a:srgbClr>
                  </a:solidFill>
                  <a:effectLst/>
                  <a:uLnTx/>
                  <a:uFillTx/>
                  <a:latin typeface="等线" panose="02010600030101010101" charset="-122"/>
                  <a:ea typeface="等线" panose="02010600030101010101" charset="-122"/>
                  <a:cs typeface="+mn-cs"/>
                </a:rPr>
                <a:t>娱乐空间</a:t>
              </a:r>
              <a:r>
                <a:rPr lang="zh-CN" altLang="en-US" sz="2800" b="1" dirty="0">
                  <a:solidFill>
                    <a:srgbClr val="E7E6E6">
                      <a:lumMod val="50000"/>
                    </a:srgbClr>
                  </a:solidFill>
                  <a:latin typeface="等线" panose="02010600030101010101" charset="-122"/>
                  <a:ea typeface="等线" panose="02010600030101010101" charset="-122"/>
                </a:rPr>
                <a:t>、小组成员</a:t>
              </a:r>
              <a:endParaRPr kumimoji="0" lang="zh-CN" altLang="en-US" sz="2800" b="1" i="0" u="none" strike="noStrike" kern="1200" cap="none" spc="0" normalizeH="0" baseline="0" noProof="0" dirty="0">
                <a:ln>
                  <a:noFill/>
                </a:ln>
                <a:solidFill>
                  <a:srgbClr val="E7E6E6">
                    <a:lumMod val="50000"/>
                  </a:srgbClr>
                </a:solidFill>
                <a:effectLst/>
                <a:uLnTx/>
                <a:uFillTx/>
                <a:latin typeface="等线" panose="02010600030101010101" charset="-122"/>
                <a:ea typeface="等线" panose="02010600030101010101" charset="-122"/>
                <a:cs typeface="+mn-cs"/>
              </a:endParaRPr>
            </a:p>
          </p:txBody>
        </p:sp>
        <p:sp>
          <p:nvSpPr>
            <p:cNvPr id="10" name="PA_矩形 9"/>
            <p:cNvSpPr/>
            <p:nvPr>
              <p:custDataLst>
                <p:tags r:id="rId4"/>
              </p:custDataLst>
            </p:nvPr>
          </p:nvSpPr>
          <p:spPr>
            <a:xfrm>
              <a:off x="1143951" y="4849504"/>
              <a:ext cx="3827111" cy="1200329"/>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17324D"/>
                  </a:solidFill>
                  <a:effectLst/>
                  <a:uLnTx/>
                  <a:uFillTx/>
                  <a:latin typeface="Calibri" panose="020F0502020204030204" pitchFamily="34" charset="0"/>
                  <a:ea typeface="华文细黑" panose="02010600040101010101" pitchFamily="2" charset="-122"/>
                  <a:cs typeface="Aharoni" pitchFamily="2" charset="-79"/>
                  <a:sym typeface="Nixie One" charset="-122"/>
                </a:rPr>
                <a:t>娱乐空间作为网站的首页，主要起欢迎和介绍作用。</a:t>
              </a:r>
              <a:endParaRPr kumimoji="0" lang="en-US" altLang="zh-CN" sz="1800" b="0" i="0" u="none" strike="noStrike" kern="1200" cap="none" spc="0" normalizeH="0" baseline="0" noProof="0" dirty="0">
                <a:ln>
                  <a:noFill/>
                </a:ln>
                <a:solidFill>
                  <a:srgbClr val="17324D"/>
                </a:solidFill>
                <a:effectLst/>
                <a:uLnTx/>
                <a:uFillTx/>
                <a:latin typeface="Calibri" panose="020F0502020204030204" pitchFamily="34" charset="0"/>
                <a:ea typeface="华文细黑" panose="02010600040101010101" pitchFamily="2" charset="-122"/>
                <a:cs typeface="Aharoni" pitchFamily="2" charset="-79"/>
                <a:sym typeface="Nixie One" charset="-122"/>
              </a:endParaRPr>
            </a:p>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17324D"/>
                  </a:solidFill>
                  <a:effectLst/>
                  <a:uLnTx/>
                  <a:uFillTx/>
                  <a:latin typeface="Calibri" panose="020F0502020204030204" pitchFamily="34" charset="0"/>
                  <a:ea typeface="华文细黑" panose="02010600040101010101" pitchFamily="2" charset="-122"/>
                  <a:cs typeface="Aharoni" pitchFamily="2" charset="-79"/>
                  <a:sym typeface="Nixie One" charset="-122"/>
                </a:rPr>
                <a:t>小组成员模块点击对应按钮可跳转至团队作业和个人作业链接。</a:t>
              </a:r>
              <a:endParaRPr kumimoji="0" lang="en-US" altLang="zh-CN" sz="1800" b="0" i="0" u="none" strike="noStrike" kern="1200" cap="none" spc="0" normalizeH="0" baseline="0" noProof="0" dirty="0">
                <a:ln>
                  <a:noFill/>
                </a:ln>
                <a:solidFill>
                  <a:srgbClr val="17324D"/>
                </a:solidFill>
                <a:effectLst/>
                <a:uLnTx/>
                <a:uFillTx/>
                <a:latin typeface="Calibri" panose="020F0502020204030204" pitchFamily="34" charset="0"/>
                <a:ea typeface="华文细黑" panose="02010600040101010101" pitchFamily="2" charset="-122"/>
                <a:cs typeface="Aharoni" pitchFamily="2" charset="-79"/>
                <a:sym typeface="Nixie One" charset="-122"/>
              </a:endParaRPr>
            </a:p>
          </p:txBody>
        </p:sp>
      </p:grpSp>
      <p:pic>
        <p:nvPicPr>
          <p:cNvPr id="14" name="图片 13"/>
          <p:cNvPicPr>
            <a:picLocks noChangeAspect="1"/>
          </p:cNvPicPr>
          <p:nvPr/>
        </p:nvPicPr>
        <p:blipFill>
          <a:blip r:embed="rId9">
            <a:extLst>
              <a:ext uri="{28A0092B-C50C-407E-A947-70E740481C1C}">
                <a14:useLocalDpi xmlns:a14="http://schemas.microsoft.com/office/drawing/2010/main" val="0"/>
              </a:ext>
            </a:extLst>
          </a:blip>
          <a:srcRect l="9931" r="9931"/>
          <a:stretch/>
        </p:blipFill>
        <p:spPr>
          <a:xfrm>
            <a:off x="643255" y="0"/>
            <a:ext cx="6085840" cy="3943350"/>
          </a:xfrm>
          <a:prstGeom prst="rect">
            <a:avLst/>
          </a:prstGeom>
        </p:spPr>
      </p:pic>
      <p:grpSp>
        <p:nvGrpSpPr>
          <p:cNvPr id="7" name="组合 6"/>
          <p:cNvGrpSpPr/>
          <p:nvPr/>
        </p:nvGrpSpPr>
        <p:grpSpPr>
          <a:xfrm>
            <a:off x="6466110" y="784413"/>
            <a:ext cx="5243289" cy="1692771"/>
            <a:chOff x="6466110" y="784413"/>
            <a:chExt cx="5243289" cy="1692771"/>
          </a:xfrm>
        </p:grpSpPr>
        <p:sp>
          <p:nvSpPr>
            <p:cNvPr id="12" name="PA_文本框 8"/>
            <p:cNvSpPr txBox="1"/>
            <p:nvPr>
              <p:custDataLst>
                <p:tags r:id="rId1"/>
              </p:custDataLst>
            </p:nvPr>
          </p:nvSpPr>
          <p:spPr>
            <a:xfrm>
              <a:off x="6466110" y="784413"/>
              <a:ext cx="5243289" cy="7683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前端展示</a:t>
              </a:r>
            </a:p>
          </p:txBody>
        </p:sp>
        <p:sp>
          <p:nvSpPr>
            <p:cNvPr id="13" name="PA_矩形 9"/>
            <p:cNvSpPr/>
            <p:nvPr>
              <p:custDataLst>
                <p:tags r:id="rId2"/>
              </p:custDataLst>
            </p:nvPr>
          </p:nvSpPr>
          <p:spPr>
            <a:xfrm>
              <a:off x="7200340" y="1553854"/>
              <a:ext cx="3827111" cy="923330"/>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Calibri" panose="020F0502020204030204" pitchFamily="34" charset="0"/>
                  <a:ea typeface="华文细黑" panose="02010600040101010101" pitchFamily="2" charset="-122"/>
                  <a:cs typeface="Aharoni" pitchFamily="2" charset="-79"/>
                </a:rPr>
                <a:t>网站前端分为娱乐空间、小组成员、电影、音乐、奥斯卡奖、留言、登陆、注册等网页模块。</a:t>
              </a:r>
            </a:p>
          </p:txBody>
        </p:sp>
      </p:grpSp>
      <p:pic>
        <p:nvPicPr>
          <p:cNvPr id="4" name="图片 3"/>
          <p:cNvPicPr>
            <a:picLocks noChangeAspect="1"/>
          </p:cNvPicPr>
          <p:nvPr/>
        </p:nvPicPr>
        <p:blipFill>
          <a:blip r:embed="rId10">
            <a:extLst>
              <a:ext uri="{28A0092B-C50C-407E-A947-70E740481C1C}">
                <a14:useLocalDpi xmlns:a14="http://schemas.microsoft.com/office/drawing/2010/main" val="0"/>
              </a:ext>
            </a:extLst>
          </a:blip>
          <a:srcRect/>
          <a:stretch/>
        </p:blipFill>
        <p:spPr>
          <a:xfrm>
            <a:off x="7246328" y="3251200"/>
            <a:ext cx="2630754" cy="3373120"/>
          </a:xfrm>
          <a:prstGeom prst="rect">
            <a:avLst/>
          </a:prstGeom>
        </p:spPr>
      </p:pic>
    </p:spTree>
    <p:extLst>
      <p:ext uri="{BB962C8B-B14F-4D97-AF65-F5344CB8AC3E}">
        <p14:creationId xmlns:p14="http://schemas.microsoft.com/office/powerpoint/2010/main" val="4041915815"/>
      </p:ext>
    </p:extLst>
  </p:cSld>
  <p:clrMapOvr>
    <a:masterClrMapping/>
  </p:clrMapOvr>
  <mc:AlternateContent xmlns:mc="http://schemas.openxmlformats.org/markup-compatibility/2006" xmlns:p14="http://schemas.microsoft.com/office/powerpoint/2010/main">
    <mc:Choice Requires="p14">
      <p:transition spd="med" advTm="41868">
        <p14:reveal/>
      </p:transition>
    </mc:Choice>
    <mc:Fallback xmlns="">
      <p:transition spd="med" advTm="418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4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1" accel="20000" decel="4000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8" accel="20000" decel="4000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矩形 9"/>
          <p:cNvSpPr/>
          <p:nvPr/>
        </p:nvSpPr>
        <p:spPr>
          <a:xfrm>
            <a:off x="1484605" y="652693"/>
            <a:ext cx="10534650" cy="5695950"/>
          </a:xfrm>
          <a:prstGeom prst="rect">
            <a:avLst/>
          </a:prstGeom>
          <a:solidFill>
            <a:schemeClr val="tx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rcRect/>
          <a:stretch/>
        </p:blipFill>
        <p:spPr>
          <a:xfrm>
            <a:off x="0" y="1302755"/>
            <a:ext cx="8572693" cy="4252489"/>
          </a:xfrm>
          <a:prstGeom prst="rect">
            <a:avLst/>
          </a:prstGeom>
        </p:spPr>
      </p:pic>
      <p:sp>
        <p:nvSpPr>
          <p:cNvPr id="5" name="文本框 4"/>
          <p:cNvSpPr txBox="1"/>
          <p:nvPr/>
        </p:nvSpPr>
        <p:spPr>
          <a:xfrm>
            <a:off x="8765597" y="1017930"/>
            <a:ext cx="2583402" cy="4247317"/>
          </a:xfrm>
          <a:prstGeom prst="rect">
            <a:avLst/>
          </a:prstGeom>
          <a:noFill/>
        </p:spPr>
        <p:txBody>
          <a:bodyPr wrap="square" rtlCol="0">
            <a:spAutoFit/>
          </a:bodyPr>
          <a:lstStyle/>
          <a:p>
            <a:r>
              <a:rPr lang="en-US" altLang="zh-CN" dirty="0"/>
              <a:t>        </a:t>
            </a:r>
          </a:p>
          <a:p>
            <a:endParaRPr lang="en-US" altLang="zh-CN" dirty="0"/>
          </a:p>
          <a:p>
            <a:pPr algn="ctr"/>
            <a:r>
              <a:rPr lang="zh-CN" altLang="en-US" sz="3600" dirty="0"/>
              <a:t>前端展示</a:t>
            </a:r>
            <a:endParaRPr lang="en-US" altLang="zh-CN" sz="3600" dirty="0"/>
          </a:p>
          <a:p>
            <a:pPr algn="ctr"/>
            <a:endParaRPr lang="en-US" altLang="zh-CN" sz="3600" dirty="0"/>
          </a:p>
          <a:p>
            <a:r>
              <a:rPr lang="zh-CN" altLang="en-US" dirty="0"/>
              <a:t>电影、电视、音乐、游戏、奥斯卡奖、艾美奖等若干个网页模块主要是以图片和表的形式推荐一些热门的娱乐、文艺作品。这些数据都储存在数据库表中，会根据表中数据呈现所有内容。</a:t>
            </a:r>
            <a:endParaRPr lang="en-US" altLang="zh-CN" baseline="30000" dirty="0"/>
          </a:p>
        </p:txBody>
      </p:sp>
    </p:spTree>
  </p:cSld>
  <p:clrMapOvr>
    <a:masterClrMapping/>
  </p:clrMapOvr>
  <mc:AlternateContent xmlns:mc="http://schemas.openxmlformats.org/markup-compatibility/2006" xmlns:p14="http://schemas.microsoft.com/office/powerpoint/2010/main">
    <mc:Choice Requires="p14">
      <p:transition spd="med" advTm="3006">
        <p14:reveal/>
      </p:transition>
    </mc:Choice>
    <mc:Fallback xmlns="">
      <p:transition spd="med" advTm="300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20000" decel="4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accel="20000" decel="4000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8" cstate="screen"/>
          <a:srcRect/>
          <a:stretch>
            <a:fillRect/>
          </a:stretch>
        </p:blipFill>
        <p:spPr>
          <a:xfrm>
            <a:off x="643467" y="-5"/>
            <a:ext cx="6082711" cy="3920044"/>
          </a:xfrm>
          <a:custGeom>
            <a:avLst/>
            <a:gdLst>
              <a:gd name="connsiteX0" fmla="*/ 0 w 6082711"/>
              <a:gd name="connsiteY0" fmla="*/ 0 h 3920044"/>
              <a:gd name="connsiteX1" fmla="*/ 6082711 w 6082711"/>
              <a:gd name="connsiteY1" fmla="*/ 0 h 3920044"/>
              <a:gd name="connsiteX2" fmla="*/ 6082711 w 6082711"/>
              <a:gd name="connsiteY2" fmla="*/ 3103225 h 3920044"/>
              <a:gd name="connsiteX3" fmla="*/ 4614930 w 6082711"/>
              <a:gd name="connsiteY3" fmla="*/ 3103225 h 3920044"/>
              <a:gd name="connsiteX4" fmla="*/ 4614930 w 6082711"/>
              <a:gd name="connsiteY4" fmla="*/ 3920044 h 3920044"/>
              <a:gd name="connsiteX5" fmla="*/ 0 w 6082711"/>
              <a:gd name="connsiteY5" fmla="*/ 3920044 h 3920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82711" h="3920044">
                <a:moveTo>
                  <a:pt x="0" y="0"/>
                </a:moveTo>
                <a:lnTo>
                  <a:pt x="6082711" y="0"/>
                </a:lnTo>
                <a:lnTo>
                  <a:pt x="6082711" y="3103225"/>
                </a:lnTo>
                <a:lnTo>
                  <a:pt x="4614930" y="3103225"/>
                </a:lnTo>
                <a:lnTo>
                  <a:pt x="4614930" y="3920044"/>
                </a:lnTo>
                <a:lnTo>
                  <a:pt x="0" y="3920044"/>
                </a:lnTo>
                <a:close/>
              </a:path>
            </a:pathLst>
          </a:custGeom>
        </p:spPr>
      </p:pic>
      <p:sp>
        <p:nvSpPr>
          <p:cNvPr id="9" name="Rectangle 8"/>
          <p:cNvSpPr>
            <a:spLocks noGrp="1" noRot="1" noChangeAspect="1" noMove="1" noResize="1" noEditPoints="1" noAdjustHandles="1" noChangeArrowheads="1" noChangeShapeType="1" noTextEdit="1"/>
          </p:cNvSpPr>
          <p:nvPr/>
        </p:nvSpPr>
        <p:spPr>
          <a:xfrm>
            <a:off x="6887045" y="643467"/>
            <a:ext cx="4661488" cy="246074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1" name="Rectangle 10"/>
          <p:cNvSpPr>
            <a:spLocks noGrp="1" noRot="1" noChangeAspect="1" noMove="1" noResize="1" noEditPoints="1" noAdjustHandles="1" noChangeArrowheads="1" noChangeShapeType="1" noTextEdit="1"/>
          </p:cNvSpPr>
          <p:nvPr/>
        </p:nvSpPr>
        <p:spPr>
          <a:xfrm>
            <a:off x="643468" y="4080063"/>
            <a:ext cx="4614930" cy="21561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grpSp>
        <p:nvGrpSpPr>
          <p:cNvPr id="6" name="组合 5"/>
          <p:cNvGrpSpPr/>
          <p:nvPr/>
        </p:nvGrpSpPr>
        <p:grpSpPr>
          <a:xfrm>
            <a:off x="170961" y="4080063"/>
            <a:ext cx="5243289" cy="1138773"/>
            <a:chOff x="170961" y="4080063"/>
            <a:chExt cx="5243289" cy="1138773"/>
          </a:xfrm>
        </p:grpSpPr>
        <p:sp>
          <p:nvSpPr>
            <p:cNvPr id="8" name="PA_文本框 8"/>
            <p:cNvSpPr txBox="1"/>
            <p:nvPr>
              <p:custDataLst>
                <p:tags r:id="rId3"/>
              </p:custDataLst>
            </p:nvPr>
          </p:nvSpPr>
          <p:spPr>
            <a:xfrm>
              <a:off x="170961" y="4080063"/>
              <a:ext cx="524328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E7E6E6">
                      <a:lumMod val="50000"/>
                    </a:srgbClr>
                  </a:solidFill>
                  <a:effectLst/>
                  <a:uLnTx/>
                  <a:uFillTx/>
                  <a:latin typeface="等线" panose="02010600030101010101" charset="-122"/>
                  <a:ea typeface="等线" panose="02010600030101010101" charset="-122"/>
                  <a:cs typeface="+mn-cs"/>
                </a:rPr>
                <a:t>留言板</a:t>
              </a:r>
            </a:p>
          </p:txBody>
        </p:sp>
        <p:sp>
          <p:nvSpPr>
            <p:cNvPr id="10" name="PA_矩形 9"/>
            <p:cNvSpPr/>
            <p:nvPr>
              <p:custDataLst>
                <p:tags r:id="rId4"/>
              </p:custDataLst>
            </p:nvPr>
          </p:nvSpPr>
          <p:spPr>
            <a:xfrm>
              <a:off x="1143951" y="4849504"/>
              <a:ext cx="3827111" cy="369332"/>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17324D"/>
                  </a:solidFill>
                  <a:effectLst/>
                  <a:uLnTx/>
                  <a:uFillTx/>
                  <a:latin typeface="Calibri" panose="020F0502020204030204" pitchFamily="34" charset="0"/>
                  <a:ea typeface="华文细黑" panose="02010600040101010101" pitchFamily="2" charset="-122"/>
                  <a:cs typeface="Aharoni" pitchFamily="2" charset="-79"/>
                  <a:sym typeface="Nixie One" charset="-122"/>
                </a:rPr>
                <a:t>用户可以在此留言并展示在网页上。</a:t>
              </a:r>
              <a:endParaRPr kumimoji="0" lang="en-US" altLang="zh-CN" sz="1800" b="0" i="0" u="none" strike="noStrike" kern="1200" cap="none" spc="0" normalizeH="0" baseline="0" noProof="0" dirty="0">
                <a:ln>
                  <a:noFill/>
                </a:ln>
                <a:solidFill>
                  <a:srgbClr val="17324D"/>
                </a:solidFill>
                <a:effectLst/>
                <a:uLnTx/>
                <a:uFillTx/>
                <a:latin typeface="Calibri" panose="020F0502020204030204" pitchFamily="34" charset="0"/>
                <a:ea typeface="华文细黑" panose="02010600040101010101" pitchFamily="2" charset="-122"/>
                <a:cs typeface="Aharoni" pitchFamily="2" charset="-79"/>
                <a:sym typeface="Nixie One" charset="-122"/>
              </a:endParaRPr>
            </a:p>
          </p:txBody>
        </p:sp>
      </p:grpSp>
      <p:pic>
        <p:nvPicPr>
          <p:cNvPr id="14" name="图片 13"/>
          <p:cNvPicPr>
            <a:picLocks noChangeAspect="1"/>
          </p:cNvPicPr>
          <p:nvPr/>
        </p:nvPicPr>
        <p:blipFill>
          <a:blip r:embed="rId9">
            <a:extLst>
              <a:ext uri="{28A0092B-C50C-407E-A947-70E740481C1C}">
                <a14:useLocalDpi xmlns:a14="http://schemas.microsoft.com/office/drawing/2010/main" val="0"/>
              </a:ext>
            </a:extLst>
          </a:blip>
          <a:srcRect l="11940" r="11940"/>
          <a:stretch/>
        </p:blipFill>
        <p:spPr>
          <a:xfrm>
            <a:off x="643255" y="0"/>
            <a:ext cx="6085840" cy="3943350"/>
          </a:xfrm>
          <a:prstGeom prst="rect">
            <a:avLst/>
          </a:prstGeom>
        </p:spPr>
      </p:pic>
      <p:grpSp>
        <p:nvGrpSpPr>
          <p:cNvPr id="7" name="组合 6"/>
          <p:cNvGrpSpPr/>
          <p:nvPr/>
        </p:nvGrpSpPr>
        <p:grpSpPr>
          <a:xfrm>
            <a:off x="6466110" y="784413"/>
            <a:ext cx="5243289" cy="1692771"/>
            <a:chOff x="6466110" y="784413"/>
            <a:chExt cx="5243289" cy="1692771"/>
          </a:xfrm>
        </p:grpSpPr>
        <p:sp>
          <p:nvSpPr>
            <p:cNvPr id="12" name="PA_文本框 8"/>
            <p:cNvSpPr txBox="1"/>
            <p:nvPr>
              <p:custDataLst>
                <p:tags r:id="rId1"/>
              </p:custDataLst>
            </p:nvPr>
          </p:nvSpPr>
          <p:spPr>
            <a:xfrm>
              <a:off x="6466110" y="784413"/>
              <a:ext cx="5243289" cy="7683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登陆、注册</a:t>
              </a:r>
            </a:p>
          </p:txBody>
        </p:sp>
        <p:sp>
          <p:nvSpPr>
            <p:cNvPr id="13" name="PA_矩形 9"/>
            <p:cNvSpPr/>
            <p:nvPr>
              <p:custDataLst>
                <p:tags r:id="rId2"/>
              </p:custDataLst>
            </p:nvPr>
          </p:nvSpPr>
          <p:spPr>
            <a:xfrm>
              <a:off x="7200340" y="1553854"/>
              <a:ext cx="3827111" cy="923330"/>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Calibri" panose="020F0502020204030204" pitchFamily="34" charset="0"/>
                  <a:ea typeface="华文细黑" panose="02010600040101010101" pitchFamily="2" charset="-122"/>
                  <a:cs typeface="Aharoni" pitchFamily="2" charset="-79"/>
                </a:rPr>
                <a:t>用户注册会将用户数据储存到</a:t>
              </a:r>
              <a:r>
                <a:rPr kumimoji="0" lang="en-US" altLang="zh-CN" sz="1800" b="0" i="0" u="none" strike="noStrike" kern="1200" cap="none" spc="0" normalizeH="0" baseline="0" noProof="0" dirty="0">
                  <a:ln>
                    <a:noFill/>
                  </a:ln>
                  <a:solidFill>
                    <a:prstClr val="white"/>
                  </a:solidFill>
                  <a:effectLst/>
                  <a:uLnTx/>
                  <a:uFillTx/>
                  <a:latin typeface="Calibri" panose="020F0502020204030204" pitchFamily="34" charset="0"/>
                  <a:ea typeface="华文细黑" panose="02010600040101010101" pitchFamily="2" charset="-122"/>
                  <a:cs typeface="Aharoni" pitchFamily="2" charset="-79"/>
                </a:rPr>
                <a:t>user</a:t>
              </a:r>
              <a:r>
                <a:rPr kumimoji="0" lang="zh-CN" altLang="en-US" sz="1800" b="0" i="0" u="none" strike="noStrike" kern="1200" cap="none" spc="0" normalizeH="0" baseline="0" noProof="0" dirty="0">
                  <a:ln>
                    <a:noFill/>
                  </a:ln>
                  <a:solidFill>
                    <a:prstClr val="white"/>
                  </a:solidFill>
                  <a:effectLst/>
                  <a:uLnTx/>
                  <a:uFillTx/>
                  <a:latin typeface="Calibri" panose="020F0502020204030204" pitchFamily="34" charset="0"/>
                  <a:ea typeface="华文细黑" panose="02010600040101010101" pitchFamily="2" charset="-122"/>
                  <a:cs typeface="Aharoni" pitchFamily="2" charset="-79"/>
                </a:rPr>
                <a:t>数据库表中，登陆时若与</a:t>
              </a:r>
              <a:r>
                <a:rPr kumimoji="0" lang="en-US" altLang="zh-CN" sz="1800" b="0" i="0" u="none" strike="noStrike" kern="1200" cap="none" spc="0" normalizeH="0" baseline="0" noProof="0" dirty="0">
                  <a:ln>
                    <a:noFill/>
                  </a:ln>
                  <a:solidFill>
                    <a:prstClr val="white"/>
                  </a:solidFill>
                  <a:effectLst/>
                  <a:uLnTx/>
                  <a:uFillTx/>
                  <a:latin typeface="Calibri" panose="020F0502020204030204" pitchFamily="34" charset="0"/>
                  <a:ea typeface="华文细黑" panose="02010600040101010101" pitchFamily="2" charset="-122"/>
                  <a:cs typeface="Aharoni" pitchFamily="2" charset="-79"/>
                </a:rPr>
                <a:t>user</a:t>
              </a:r>
              <a:r>
                <a:rPr kumimoji="0" lang="zh-CN" altLang="en-US" sz="1800" b="0" i="0" u="none" strike="noStrike" kern="1200" cap="none" spc="0" normalizeH="0" baseline="0" noProof="0" dirty="0">
                  <a:ln>
                    <a:noFill/>
                  </a:ln>
                  <a:solidFill>
                    <a:prstClr val="white"/>
                  </a:solidFill>
                  <a:effectLst/>
                  <a:uLnTx/>
                  <a:uFillTx/>
                  <a:latin typeface="Calibri" panose="020F0502020204030204" pitchFamily="34" charset="0"/>
                  <a:ea typeface="华文细黑" panose="02010600040101010101" pitchFamily="2" charset="-122"/>
                  <a:cs typeface="Aharoni" pitchFamily="2" charset="-79"/>
                </a:rPr>
                <a:t>表中数据存在匹配则登陆成功。</a:t>
              </a:r>
            </a:p>
          </p:txBody>
        </p:sp>
      </p:grpSp>
      <p:pic>
        <p:nvPicPr>
          <p:cNvPr id="4" name="图片 3"/>
          <p:cNvPicPr>
            <a:picLocks noChangeAspect="1"/>
          </p:cNvPicPr>
          <p:nvPr/>
        </p:nvPicPr>
        <p:blipFill rotWithShape="1">
          <a:blip r:embed="rId10" cstate="print">
            <a:extLst>
              <a:ext uri="{28A0092B-C50C-407E-A947-70E740481C1C}">
                <a14:useLocalDpi xmlns:a14="http://schemas.microsoft.com/office/drawing/2010/main" val="0"/>
              </a:ext>
            </a:extLst>
          </a:blip>
          <a:srcRect l="6703" r="11864"/>
          <a:stretch/>
        </p:blipFill>
        <p:spPr>
          <a:xfrm>
            <a:off x="5730905" y="3245153"/>
            <a:ext cx="5898843" cy="3546263"/>
          </a:xfrm>
          <a:prstGeom prst="rect">
            <a:avLst/>
          </a:prstGeom>
        </p:spPr>
      </p:pic>
    </p:spTree>
    <p:extLst>
      <p:ext uri="{BB962C8B-B14F-4D97-AF65-F5344CB8AC3E}">
        <p14:creationId xmlns:p14="http://schemas.microsoft.com/office/powerpoint/2010/main" val="2641669749"/>
      </p:ext>
    </p:extLst>
  </p:cSld>
  <p:clrMapOvr>
    <a:masterClrMapping/>
  </p:clrMapOvr>
  <mc:AlternateContent xmlns:mc="http://schemas.openxmlformats.org/markup-compatibility/2006">
    <mc:Choice xmlns:p14="http://schemas.microsoft.com/office/powerpoint/2010/main" Requires="p14">
      <p:transition spd="med" advTm="41868">
        <p14:reveal/>
      </p:transition>
    </mc:Choice>
    <mc:Fallback>
      <p:transition spd="med" advTm="418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4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1" accel="20000" decel="4000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8" accel="20000" decel="4000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矩形 9"/>
          <p:cNvSpPr/>
          <p:nvPr/>
        </p:nvSpPr>
        <p:spPr>
          <a:xfrm>
            <a:off x="1484605" y="652693"/>
            <a:ext cx="10534650" cy="5695950"/>
          </a:xfrm>
          <a:prstGeom prst="rect">
            <a:avLst/>
          </a:prstGeom>
          <a:solidFill>
            <a:schemeClr val="tx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rcRect/>
          <a:stretch/>
        </p:blipFill>
        <p:spPr>
          <a:xfrm>
            <a:off x="0" y="1333899"/>
            <a:ext cx="8572693" cy="4190200"/>
          </a:xfrm>
          <a:prstGeom prst="rect">
            <a:avLst/>
          </a:prstGeom>
        </p:spPr>
      </p:pic>
      <p:sp>
        <p:nvSpPr>
          <p:cNvPr id="5" name="文本框 4"/>
          <p:cNvSpPr txBox="1"/>
          <p:nvPr/>
        </p:nvSpPr>
        <p:spPr>
          <a:xfrm>
            <a:off x="8765597" y="1017930"/>
            <a:ext cx="2583402" cy="2903359"/>
          </a:xfrm>
          <a:prstGeom prst="rect">
            <a:avLst/>
          </a:prstGeom>
          <a:noFill/>
        </p:spPr>
        <p:txBody>
          <a:bodyPr wrap="square" rtlCol="0">
            <a:spAutoFit/>
          </a:bodyPr>
          <a:lstStyle/>
          <a:p>
            <a:r>
              <a:rPr lang="en-US" altLang="zh-CN" dirty="0"/>
              <a:t>        </a:t>
            </a:r>
          </a:p>
          <a:p>
            <a:endParaRPr lang="en-US" altLang="zh-CN" dirty="0"/>
          </a:p>
          <a:p>
            <a:pPr algn="ctr"/>
            <a:r>
              <a:rPr lang="zh-CN" altLang="en-US" sz="3600" dirty="0"/>
              <a:t>后端展示</a:t>
            </a:r>
            <a:endParaRPr lang="en-US" altLang="zh-CN" sz="3600" dirty="0"/>
          </a:p>
          <a:p>
            <a:pPr algn="ctr"/>
            <a:endParaRPr lang="en-US" altLang="zh-CN" sz="3600" dirty="0"/>
          </a:p>
          <a:p>
            <a:r>
              <a:rPr lang="zh-CN" altLang="en-US" sz="2800" baseline="30000" dirty="0"/>
              <a:t>相比于前端界面，后端界面注重简洁实用，刚进入后端时需要管理员账号和密码登陆。</a:t>
            </a:r>
            <a:endParaRPr lang="en-US" altLang="zh-CN" sz="2800" baseline="30000" dirty="0"/>
          </a:p>
        </p:txBody>
      </p:sp>
    </p:spTree>
    <p:extLst>
      <p:ext uri="{BB962C8B-B14F-4D97-AF65-F5344CB8AC3E}">
        <p14:creationId xmlns:p14="http://schemas.microsoft.com/office/powerpoint/2010/main" val="2370475939"/>
      </p:ext>
    </p:extLst>
  </p:cSld>
  <p:clrMapOvr>
    <a:masterClrMapping/>
  </p:clrMapOvr>
  <mc:AlternateContent xmlns:mc="http://schemas.openxmlformats.org/markup-compatibility/2006">
    <mc:Choice xmlns:p14="http://schemas.microsoft.com/office/powerpoint/2010/main" Requires="p14">
      <p:transition spd="med" advTm="3006">
        <p14:reveal/>
      </p:transition>
    </mc:Choice>
    <mc:Fallback>
      <p:transition spd="med" advTm="300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20000" decel="4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accel="20000" decel="4000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6" cstate="screen"/>
          <a:srcRect/>
          <a:stretch>
            <a:fillRect/>
          </a:stretch>
        </p:blipFill>
        <p:spPr>
          <a:xfrm>
            <a:off x="643467" y="-5"/>
            <a:ext cx="6082711" cy="3920044"/>
          </a:xfrm>
          <a:custGeom>
            <a:avLst/>
            <a:gdLst>
              <a:gd name="connsiteX0" fmla="*/ 0 w 6082711"/>
              <a:gd name="connsiteY0" fmla="*/ 0 h 3920044"/>
              <a:gd name="connsiteX1" fmla="*/ 6082711 w 6082711"/>
              <a:gd name="connsiteY1" fmla="*/ 0 h 3920044"/>
              <a:gd name="connsiteX2" fmla="*/ 6082711 w 6082711"/>
              <a:gd name="connsiteY2" fmla="*/ 3103225 h 3920044"/>
              <a:gd name="connsiteX3" fmla="*/ 4614930 w 6082711"/>
              <a:gd name="connsiteY3" fmla="*/ 3103225 h 3920044"/>
              <a:gd name="connsiteX4" fmla="*/ 4614930 w 6082711"/>
              <a:gd name="connsiteY4" fmla="*/ 3920044 h 3920044"/>
              <a:gd name="connsiteX5" fmla="*/ 0 w 6082711"/>
              <a:gd name="connsiteY5" fmla="*/ 3920044 h 3920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82711" h="3920044">
                <a:moveTo>
                  <a:pt x="0" y="0"/>
                </a:moveTo>
                <a:lnTo>
                  <a:pt x="6082711" y="0"/>
                </a:lnTo>
                <a:lnTo>
                  <a:pt x="6082711" y="3103225"/>
                </a:lnTo>
                <a:lnTo>
                  <a:pt x="4614930" y="3103225"/>
                </a:lnTo>
                <a:lnTo>
                  <a:pt x="4614930" y="3920044"/>
                </a:lnTo>
                <a:lnTo>
                  <a:pt x="0" y="3920044"/>
                </a:lnTo>
                <a:close/>
              </a:path>
            </a:pathLst>
          </a:custGeom>
        </p:spPr>
      </p:pic>
      <p:sp>
        <p:nvSpPr>
          <p:cNvPr id="9" name="Rectangle 8"/>
          <p:cNvSpPr>
            <a:spLocks noGrp="1" noRot="1" noChangeAspect="1" noMove="1" noResize="1" noEditPoints="1" noAdjustHandles="1" noChangeArrowheads="1" noChangeShapeType="1" noTextEdit="1"/>
          </p:cNvSpPr>
          <p:nvPr/>
        </p:nvSpPr>
        <p:spPr>
          <a:xfrm>
            <a:off x="6887045" y="643467"/>
            <a:ext cx="4661488" cy="246074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1" name="Rectangle 10"/>
          <p:cNvSpPr>
            <a:spLocks noGrp="1" noRot="1" noChangeAspect="1" noMove="1" noResize="1" noEditPoints="1" noAdjustHandles="1" noChangeArrowheads="1" noChangeShapeType="1" noTextEdit="1"/>
          </p:cNvSpPr>
          <p:nvPr/>
        </p:nvSpPr>
        <p:spPr>
          <a:xfrm>
            <a:off x="643468" y="4080063"/>
            <a:ext cx="4614930" cy="21561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 name="PA_矩形 9"/>
          <p:cNvSpPr/>
          <p:nvPr>
            <p:custDataLst>
              <p:tags r:id="rId1"/>
            </p:custDataLst>
          </p:nvPr>
        </p:nvSpPr>
        <p:spPr>
          <a:xfrm>
            <a:off x="1143951" y="4849504"/>
            <a:ext cx="3827111" cy="1200329"/>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17324D"/>
                </a:solidFill>
                <a:effectLst/>
                <a:uLnTx/>
                <a:uFillTx/>
                <a:latin typeface="Calibri" panose="020F0502020204030204" pitchFamily="34" charset="0"/>
                <a:ea typeface="华文细黑" panose="02010600040101010101" pitchFamily="2" charset="-122"/>
                <a:cs typeface="Aharoni" pitchFamily="2" charset="-79"/>
                <a:sym typeface="Nixie One" charset="-122"/>
              </a:rPr>
              <a:t>管理员可在后台管理数据库表中的内容，实现对电影、电视、留言等数据的增删改查工作。点击右上角</a:t>
            </a:r>
            <a:r>
              <a:rPr kumimoji="0" lang="en-US" altLang="zh-CN" sz="1800" b="0" i="0" u="none" strike="noStrike" kern="1200" cap="none" spc="0" normalizeH="0" baseline="0" noProof="0" dirty="0" err="1">
                <a:ln>
                  <a:noFill/>
                </a:ln>
                <a:solidFill>
                  <a:srgbClr val="17324D"/>
                </a:solidFill>
                <a:effectLst/>
                <a:uLnTx/>
                <a:uFillTx/>
                <a:latin typeface="Calibri" panose="020F0502020204030204" pitchFamily="34" charset="0"/>
                <a:ea typeface="华文细黑" panose="02010600040101010101" pitchFamily="2" charset="-122"/>
                <a:cs typeface="Aharoni" pitchFamily="2" charset="-79"/>
                <a:sym typeface="Nixie One" charset="-122"/>
              </a:rPr>
              <a:t>logoout</a:t>
            </a:r>
            <a:r>
              <a:rPr kumimoji="0" lang="zh-CN" altLang="en-US" sz="1800" b="0" i="0" u="none" strike="noStrike" kern="1200" cap="none" spc="0" normalizeH="0" baseline="0" noProof="0" dirty="0">
                <a:ln>
                  <a:noFill/>
                </a:ln>
                <a:solidFill>
                  <a:srgbClr val="17324D"/>
                </a:solidFill>
                <a:effectLst/>
                <a:uLnTx/>
                <a:uFillTx/>
                <a:latin typeface="Calibri" panose="020F0502020204030204" pitchFamily="34" charset="0"/>
                <a:ea typeface="华文细黑" panose="02010600040101010101" pitchFamily="2" charset="-122"/>
                <a:cs typeface="Aharoni" pitchFamily="2" charset="-79"/>
                <a:sym typeface="Nixie One" charset="-122"/>
              </a:rPr>
              <a:t>则需重新登陆。</a:t>
            </a:r>
            <a:endParaRPr kumimoji="0" lang="en-US" altLang="zh-CN" sz="1800" b="0" i="0" u="none" strike="noStrike" kern="1200" cap="none" spc="0" normalizeH="0" baseline="0" noProof="0" dirty="0">
              <a:ln>
                <a:noFill/>
              </a:ln>
              <a:solidFill>
                <a:srgbClr val="17324D"/>
              </a:solidFill>
              <a:effectLst/>
              <a:uLnTx/>
              <a:uFillTx/>
              <a:latin typeface="Calibri" panose="020F0502020204030204" pitchFamily="34" charset="0"/>
              <a:ea typeface="华文细黑" panose="02010600040101010101" pitchFamily="2" charset="-122"/>
              <a:cs typeface="Aharoni" pitchFamily="2" charset="-79"/>
              <a:sym typeface="Nixie One" charset="-122"/>
            </a:endParaRPr>
          </a:p>
        </p:txBody>
      </p:sp>
      <p:pic>
        <p:nvPicPr>
          <p:cNvPr id="14" name="图片 13"/>
          <p:cNvPicPr>
            <a:picLocks noChangeAspect="1"/>
          </p:cNvPicPr>
          <p:nvPr/>
        </p:nvPicPr>
        <p:blipFill>
          <a:blip r:embed="rId7">
            <a:extLst>
              <a:ext uri="{28A0092B-C50C-407E-A947-70E740481C1C}">
                <a14:useLocalDpi xmlns:a14="http://schemas.microsoft.com/office/drawing/2010/main" val="0"/>
              </a:ext>
            </a:extLst>
          </a:blip>
          <a:srcRect l="1683" r="1683"/>
          <a:stretch/>
        </p:blipFill>
        <p:spPr>
          <a:xfrm>
            <a:off x="643255" y="0"/>
            <a:ext cx="6085840" cy="3943350"/>
          </a:xfrm>
          <a:prstGeom prst="rect">
            <a:avLst/>
          </a:prstGeom>
        </p:spPr>
      </p:pic>
      <p:sp>
        <p:nvSpPr>
          <p:cNvPr id="12" name="PA_文本框 8"/>
          <p:cNvSpPr txBox="1"/>
          <p:nvPr>
            <p:custDataLst>
              <p:tags r:id="rId2"/>
            </p:custDataLst>
          </p:nvPr>
        </p:nvSpPr>
        <p:spPr>
          <a:xfrm>
            <a:off x="6557777" y="1002740"/>
            <a:ext cx="5243289"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后端登陆</a:t>
            </a:r>
            <a:endParaRPr kumimoji="0" lang="en-US" altLang="zh-CN" sz="44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成功界面</a:t>
            </a:r>
          </a:p>
        </p:txBody>
      </p:sp>
      <p:pic>
        <p:nvPicPr>
          <p:cNvPr id="4" name="图片 3"/>
          <p:cNvPicPr>
            <a:picLocks noChangeAspect="1"/>
          </p:cNvPicPr>
          <p:nvPr/>
        </p:nvPicPr>
        <p:blipFill>
          <a:blip r:embed="rId8" cstate="print">
            <a:extLst>
              <a:ext uri="{28A0092B-C50C-407E-A947-70E740481C1C}">
                <a14:useLocalDpi xmlns:a14="http://schemas.microsoft.com/office/drawing/2010/main" val="0"/>
              </a:ext>
            </a:extLst>
          </a:blip>
          <a:srcRect l="9242" r="9242"/>
          <a:stretch/>
        </p:blipFill>
        <p:spPr>
          <a:xfrm>
            <a:off x="5730905" y="3245153"/>
            <a:ext cx="5898843" cy="3546263"/>
          </a:xfrm>
          <a:prstGeom prst="rect">
            <a:avLst/>
          </a:prstGeom>
        </p:spPr>
      </p:pic>
    </p:spTree>
    <p:extLst>
      <p:ext uri="{BB962C8B-B14F-4D97-AF65-F5344CB8AC3E}">
        <p14:creationId xmlns:p14="http://schemas.microsoft.com/office/powerpoint/2010/main" val="1554506318"/>
      </p:ext>
    </p:extLst>
  </p:cSld>
  <p:clrMapOvr>
    <a:masterClrMapping/>
  </p:clrMapOvr>
  <mc:AlternateContent xmlns:mc="http://schemas.openxmlformats.org/markup-compatibility/2006">
    <mc:Choice xmlns:p14="http://schemas.microsoft.com/office/powerpoint/2010/main" Requires="p14">
      <p:transition spd="med" advTm="41868">
        <p14:reveal/>
      </p:transition>
    </mc:Choice>
    <mc:Fallback>
      <p:transition spd="med" advTm="418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20000" decel="4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rcRect/>
          <a:stretch/>
        </p:blipFill>
        <p:spPr>
          <a:xfrm>
            <a:off x="417098" y="235242"/>
            <a:ext cx="11357805" cy="6387517"/>
          </a:xfrm>
          <a:prstGeom prst="rect">
            <a:avLst/>
          </a:prstGeom>
          <a:ln w="76200">
            <a:solidFill>
              <a:schemeClr val="bg1"/>
            </a:solidFill>
          </a:ln>
        </p:spPr>
      </p:pic>
      <p:sp>
        <p:nvSpPr>
          <p:cNvPr id="28" name="矩形 27"/>
          <p:cNvSpPr/>
          <p:nvPr/>
        </p:nvSpPr>
        <p:spPr>
          <a:xfrm>
            <a:off x="1764632" y="1026695"/>
            <a:ext cx="8871284" cy="3721768"/>
          </a:xfrm>
          <a:prstGeom prst="rect">
            <a:avLst/>
          </a:prstGeom>
          <a:solidFill>
            <a:schemeClr val="bg1">
              <a:alpha val="1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7"/>
          <p:cNvSpPr/>
          <p:nvPr/>
        </p:nvSpPr>
        <p:spPr>
          <a:xfrm>
            <a:off x="2476900" y="1700463"/>
            <a:ext cx="7251031" cy="1459832"/>
          </a:xfrm>
          <a:custGeom>
            <a:avLst/>
            <a:gdLst>
              <a:gd name="connsiteX0" fmla="*/ 0 w 7010400"/>
              <a:gd name="connsiteY0" fmla="*/ 0 h 1459832"/>
              <a:gd name="connsiteX1" fmla="*/ 7010400 w 7010400"/>
              <a:gd name="connsiteY1" fmla="*/ 0 h 1459832"/>
              <a:gd name="connsiteX2" fmla="*/ 7010400 w 7010400"/>
              <a:gd name="connsiteY2" fmla="*/ 1459832 h 1459832"/>
              <a:gd name="connsiteX3" fmla="*/ 0 w 7010400"/>
              <a:gd name="connsiteY3" fmla="*/ 1459832 h 1459832"/>
              <a:gd name="connsiteX4" fmla="*/ 0 w 7010400"/>
              <a:gd name="connsiteY4" fmla="*/ 0 h 1459832"/>
              <a:gd name="connsiteX0-1" fmla="*/ 240631 w 7010400"/>
              <a:gd name="connsiteY0-2" fmla="*/ 0 h 1459832"/>
              <a:gd name="connsiteX1-3" fmla="*/ 7010400 w 7010400"/>
              <a:gd name="connsiteY1-4" fmla="*/ 0 h 1459832"/>
              <a:gd name="connsiteX2-5" fmla="*/ 7010400 w 7010400"/>
              <a:gd name="connsiteY2-6" fmla="*/ 1459832 h 1459832"/>
              <a:gd name="connsiteX3-7" fmla="*/ 0 w 7010400"/>
              <a:gd name="connsiteY3-8" fmla="*/ 1459832 h 1459832"/>
              <a:gd name="connsiteX4-9" fmla="*/ 240631 w 7010400"/>
              <a:gd name="connsiteY4-10" fmla="*/ 0 h 1459832"/>
              <a:gd name="connsiteX0-11" fmla="*/ 240631 w 7251031"/>
              <a:gd name="connsiteY0-12" fmla="*/ 0 h 1459832"/>
              <a:gd name="connsiteX1-13" fmla="*/ 7251031 w 7251031"/>
              <a:gd name="connsiteY1-14" fmla="*/ 0 h 1459832"/>
              <a:gd name="connsiteX2-15" fmla="*/ 7010400 w 7251031"/>
              <a:gd name="connsiteY2-16" fmla="*/ 1459832 h 1459832"/>
              <a:gd name="connsiteX3-17" fmla="*/ 0 w 7251031"/>
              <a:gd name="connsiteY3-18" fmla="*/ 1459832 h 1459832"/>
              <a:gd name="connsiteX4-19" fmla="*/ 240631 w 7251031"/>
              <a:gd name="connsiteY4-20" fmla="*/ 0 h 145983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251031" h="1459832">
                <a:moveTo>
                  <a:pt x="240631" y="0"/>
                </a:moveTo>
                <a:lnTo>
                  <a:pt x="7251031" y="0"/>
                </a:lnTo>
                <a:lnTo>
                  <a:pt x="7010400" y="1459832"/>
                </a:lnTo>
                <a:lnTo>
                  <a:pt x="0" y="1459832"/>
                </a:lnTo>
                <a:lnTo>
                  <a:pt x="240631" y="0"/>
                </a:lnTo>
                <a:close/>
              </a:path>
            </a:pathLst>
          </a:custGeom>
          <a:solidFill>
            <a:schemeClr val="bg2">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2807369" y="2014881"/>
            <a:ext cx="6529137" cy="769441"/>
          </a:xfrm>
          <a:prstGeom prst="rect">
            <a:avLst/>
          </a:prstGeom>
          <a:noFill/>
          <a:ln>
            <a:noFill/>
          </a:ln>
          <a:effectLst>
            <a:outerShdw blurRad="63500" sx="102000" sy="102000" algn="ctr" rotWithShape="0">
              <a:prstClr val="black">
                <a:alpha val="40000"/>
              </a:prstClr>
            </a:outerShdw>
          </a:effectLst>
        </p:spPr>
        <p:txBody>
          <a:bodyPr wrap="square" rtlCol="0">
            <a:spAutoFit/>
          </a:bodyPr>
          <a:lstStyle/>
          <a:p>
            <a:pPr algn="ctr"/>
            <a:r>
              <a:rPr lang="zh-CN" altLang="en-US" sz="4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谢谢观看！</a:t>
            </a:r>
          </a:p>
        </p:txBody>
      </p:sp>
      <p:sp>
        <p:nvSpPr>
          <p:cNvPr id="38" name="KSO_Shape"/>
          <p:cNvSpPr/>
          <p:nvPr/>
        </p:nvSpPr>
        <p:spPr>
          <a:xfrm>
            <a:off x="1110122" y="522677"/>
            <a:ext cx="693617" cy="693617"/>
          </a:xfrm>
          <a:custGeom>
            <a:avLst/>
            <a:gdLst>
              <a:gd name="connsiteX0" fmla="*/ 0 w 1584176"/>
              <a:gd name="connsiteY0" fmla="*/ 0 h 1584176"/>
              <a:gd name="connsiteX1" fmla="*/ 1584176 w 1584176"/>
              <a:gd name="connsiteY1" fmla="*/ 0 h 1584176"/>
              <a:gd name="connsiteX2" fmla="*/ 1584176 w 1584176"/>
              <a:gd name="connsiteY2" fmla="*/ 187449 h 1584176"/>
              <a:gd name="connsiteX3" fmla="*/ 189611 w 1584176"/>
              <a:gd name="connsiteY3" fmla="*/ 187449 h 1584176"/>
              <a:gd name="connsiteX4" fmla="*/ 189611 w 1584176"/>
              <a:gd name="connsiteY4" fmla="*/ 1584176 h 1584176"/>
              <a:gd name="connsiteX5" fmla="*/ 0 w 1584176"/>
              <a:gd name="connsiteY5" fmla="*/ 1584176 h 1584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4176" h="1584176">
                <a:moveTo>
                  <a:pt x="0" y="0"/>
                </a:moveTo>
                <a:lnTo>
                  <a:pt x="1584176" y="0"/>
                </a:lnTo>
                <a:lnTo>
                  <a:pt x="1584176" y="187449"/>
                </a:lnTo>
                <a:lnTo>
                  <a:pt x="189611" y="187449"/>
                </a:lnTo>
                <a:lnTo>
                  <a:pt x="189611" y="1584176"/>
                </a:lnTo>
                <a:lnTo>
                  <a:pt x="0" y="1584176"/>
                </a:ln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sp>
        <p:nvSpPr>
          <p:cNvPr id="39" name="KSO_Shape"/>
          <p:cNvSpPr/>
          <p:nvPr/>
        </p:nvSpPr>
        <p:spPr>
          <a:xfrm flipH="1" flipV="1">
            <a:off x="10733167" y="4748463"/>
            <a:ext cx="680786" cy="680786"/>
          </a:xfrm>
          <a:custGeom>
            <a:avLst/>
            <a:gdLst>
              <a:gd name="connsiteX0" fmla="*/ 0 w 1584176"/>
              <a:gd name="connsiteY0" fmla="*/ 0 h 1584176"/>
              <a:gd name="connsiteX1" fmla="*/ 1584176 w 1584176"/>
              <a:gd name="connsiteY1" fmla="*/ 0 h 1584176"/>
              <a:gd name="connsiteX2" fmla="*/ 1584176 w 1584176"/>
              <a:gd name="connsiteY2" fmla="*/ 187449 h 1584176"/>
              <a:gd name="connsiteX3" fmla="*/ 189611 w 1584176"/>
              <a:gd name="connsiteY3" fmla="*/ 187449 h 1584176"/>
              <a:gd name="connsiteX4" fmla="*/ 189611 w 1584176"/>
              <a:gd name="connsiteY4" fmla="*/ 1584176 h 1584176"/>
              <a:gd name="connsiteX5" fmla="*/ 0 w 1584176"/>
              <a:gd name="connsiteY5" fmla="*/ 1584176 h 1584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4176" h="1584176">
                <a:moveTo>
                  <a:pt x="0" y="0"/>
                </a:moveTo>
                <a:lnTo>
                  <a:pt x="1584176" y="0"/>
                </a:lnTo>
                <a:lnTo>
                  <a:pt x="1584176" y="187449"/>
                </a:lnTo>
                <a:lnTo>
                  <a:pt x="189611" y="187449"/>
                </a:lnTo>
                <a:lnTo>
                  <a:pt x="189611" y="1584176"/>
                </a:lnTo>
                <a:lnTo>
                  <a:pt x="0" y="1584176"/>
                </a:ln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sp>
        <p:nvSpPr>
          <p:cNvPr id="40" name="矩形: 圆角 39"/>
          <p:cNvSpPr/>
          <p:nvPr/>
        </p:nvSpPr>
        <p:spPr>
          <a:xfrm>
            <a:off x="5197642" y="4536704"/>
            <a:ext cx="1941095" cy="368968"/>
          </a:xfrm>
          <a:prstGeom prst="roundRect">
            <a:avLst/>
          </a:prstGeom>
          <a:solidFill>
            <a:schemeClr val="accent2"/>
          </a:solidFill>
          <a:ln w="19050">
            <a:solidFill>
              <a:schemeClr val="bg1"/>
            </a:solidFill>
          </a:ln>
          <a:effectLst>
            <a:outerShdw blurRad="63500" sx="102000" sy="102000" algn="ctr" rotWithShape="0">
              <a:prstClr val="black">
                <a:alpha val="40000"/>
              </a:prstClr>
            </a:outerShdw>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Thanks</a:t>
            </a:r>
            <a:r>
              <a:rPr lang="zh-CN" altLang="en-US" dirty="0"/>
              <a:t>！</a:t>
            </a:r>
          </a:p>
        </p:txBody>
      </p:sp>
      <p:sp>
        <p:nvSpPr>
          <p:cNvPr id="41" name="椭圆 40"/>
          <p:cNvSpPr/>
          <p:nvPr/>
        </p:nvSpPr>
        <p:spPr>
          <a:xfrm>
            <a:off x="5909320" y="5769620"/>
            <a:ext cx="373360" cy="37336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haroni" pitchFamily="2" charset="-79"/>
              <a:cs typeface="Aharoni" pitchFamily="2" charset="-79"/>
            </a:endParaRPr>
          </a:p>
        </p:txBody>
      </p:sp>
      <p:grpSp>
        <p:nvGrpSpPr>
          <p:cNvPr id="42" name="组合 41"/>
          <p:cNvGrpSpPr/>
          <p:nvPr/>
        </p:nvGrpSpPr>
        <p:grpSpPr>
          <a:xfrm>
            <a:off x="6002403" y="5862703"/>
            <a:ext cx="187194" cy="995297"/>
            <a:chOff x="6002403" y="5862703"/>
            <a:chExt cx="187194" cy="995297"/>
          </a:xfrm>
        </p:grpSpPr>
        <p:cxnSp>
          <p:nvCxnSpPr>
            <p:cNvPr id="43" name="直接连接符 42"/>
            <p:cNvCxnSpPr/>
            <p:nvPr/>
          </p:nvCxnSpPr>
          <p:spPr>
            <a:xfrm flipV="1">
              <a:off x="6096000" y="5956300"/>
              <a:ext cx="0" cy="9017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6002403" y="5862703"/>
              <a:ext cx="187194" cy="18719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haroni" pitchFamily="2" charset="-79"/>
                <a:cs typeface="Aharoni" pitchFamily="2" charset="-79"/>
              </a:endParaRPr>
            </a:p>
          </p:txBody>
        </p:sp>
      </p:grpSp>
    </p:spTree>
  </p:cSld>
  <p:clrMapOvr>
    <a:masterClrMapping/>
  </p:clrMapOvr>
  <mc:AlternateContent xmlns:mc="http://schemas.openxmlformats.org/markup-compatibility/2006" xmlns:p14="http://schemas.microsoft.com/office/powerpoint/2010/main">
    <mc:Choice Requires="p14">
      <p:transition spd="med" advTm="3563">
        <p14:reveal/>
      </p:transition>
    </mc:Choice>
    <mc:Fallback xmlns="">
      <p:transition spd="med" advTm="356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0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21" presetClass="entr" presetSubtype="1" fill="hold" grpId="0" nodeType="withEffect">
                                  <p:stCondLst>
                                    <p:cond delay="600"/>
                                  </p:stCondLst>
                                  <p:childTnLst>
                                    <p:set>
                                      <p:cBhvr>
                                        <p:cTn id="10" dur="1" fill="hold">
                                          <p:stCondLst>
                                            <p:cond delay="0"/>
                                          </p:stCondLst>
                                        </p:cTn>
                                        <p:tgtEl>
                                          <p:spTgt spid="41"/>
                                        </p:tgtEl>
                                        <p:attrNameLst>
                                          <p:attrName>style.visibility</p:attrName>
                                        </p:attrNameLst>
                                      </p:cBhvr>
                                      <p:to>
                                        <p:strVal val="visible"/>
                                      </p:to>
                                    </p:set>
                                    <p:animEffect transition="in" filter="wheel(1)">
                                      <p:cBhvr>
                                        <p:cTn id="11" dur="500"/>
                                        <p:tgtEl>
                                          <p:spTgt spid="41"/>
                                        </p:tgtEl>
                                      </p:cBhvr>
                                    </p:animEffect>
                                  </p:childTnLst>
                                </p:cTn>
                              </p:par>
                              <p:par>
                                <p:cTn id="12" presetID="6" presetClass="emph" presetSubtype="0" fill="hold" grpId="1" nodeType="withEffect">
                                  <p:stCondLst>
                                    <p:cond delay="1100"/>
                                  </p:stCondLst>
                                  <p:childTnLst>
                                    <p:animScale>
                                      <p:cBhvr>
                                        <p:cTn id="13" dur="500" fill="hold"/>
                                        <p:tgtEl>
                                          <p:spTgt spid="41"/>
                                        </p:tgtEl>
                                      </p:cBhvr>
                                      <p:by x="150000" y="150000"/>
                                    </p:animScale>
                                  </p:childTnLst>
                                </p:cTn>
                              </p:par>
                              <p:par>
                                <p:cTn id="14" presetID="10" presetClass="exit" presetSubtype="0" fill="hold" grpId="2" nodeType="withEffect">
                                  <p:stCondLst>
                                    <p:cond delay="1100"/>
                                  </p:stCondLst>
                                  <p:childTnLst>
                                    <p:animEffect transition="out" filter="fade">
                                      <p:cBhvr>
                                        <p:cTn id="15" dur="500"/>
                                        <p:tgtEl>
                                          <p:spTgt spid="41"/>
                                        </p:tgtEl>
                                      </p:cBhvr>
                                    </p:animEffect>
                                    <p:set>
                                      <p:cBhvr>
                                        <p:cTn id="16" dur="1" fill="hold">
                                          <p:stCondLst>
                                            <p:cond delay="49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41" grpId="2"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TotalTime>
  <Words>422</Words>
  <Application>Microsoft Office PowerPoint</Application>
  <PresentationFormat>宽屏</PresentationFormat>
  <Paragraphs>48</Paragraphs>
  <Slides>9</Slides>
  <Notes>9</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9</vt:i4>
      </vt:variant>
    </vt:vector>
  </HeadingPairs>
  <TitlesOfParts>
    <vt:vector size="17" baseType="lpstr">
      <vt:lpstr>等线</vt:lpstr>
      <vt:lpstr>等线 Light</vt:lpstr>
      <vt:lpstr>微软雅黑</vt:lpstr>
      <vt:lpstr>Aharoni</vt:lpstr>
      <vt:lpstr>Arial</vt:lpstr>
      <vt:lpstr>Calibri</vt:lpstr>
      <vt:lpstr>第一PPT，www.1ppt.com</vt:lpstr>
      <vt:lpstr>1_第一PPT，www.1ppt.com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欧美相册</dc:title>
  <dc:creator>第一PPT</dc:creator>
  <cp:keywords>www.1ppt.com</cp:keywords>
  <cp:lastModifiedBy>欧阳 子衿</cp:lastModifiedBy>
  <cp:revision>267</cp:revision>
  <dcterms:created xsi:type="dcterms:W3CDTF">2017-03-22T08:28:00Z</dcterms:created>
  <dcterms:modified xsi:type="dcterms:W3CDTF">2021-11-29T17:22:17Z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